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302" r:id="rId3"/>
    <p:sldId id="260" r:id="rId4"/>
    <p:sldId id="292" r:id="rId5"/>
    <p:sldId id="258" r:id="rId6"/>
    <p:sldId id="263" r:id="rId7"/>
    <p:sldId id="266" r:id="rId8"/>
    <p:sldId id="269" r:id="rId9"/>
    <p:sldId id="273" r:id="rId10"/>
    <p:sldId id="279" r:id="rId11"/>
    <p:sldId id="276" r:id="rId12"/>
    <p:sldId id="288" r:id="rId13"/>
    <p:sldId id="283" r:id="rId14"/>
    <p:sldId id="287" r:id="rId15"/>
    <p:sldId id="305"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39"/>
    <a:srgbClr val="FF00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4667"/>
  </p:normalViewPr>
  <p:slideViewPr>
    <p:cSldViewPr snapToGrid="0" snapToObjects="1" showGuides="1">
      <p:cViewPr>
        <p:scale>
          <a:sx n="50" d="100"/>
          <a:sy n="50" d="100"/>
        </p:scale>
        <p:origin x="-672"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1A28D-6551-4540-9265-476EBCFF9B40}" type="datetimeFigureOut">
              <a:rPr lang="ru-RU" smtClean="0"/>
              <a:t>14.05.2020</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5D999-C6E8-F442-AAF0-FDF10895EA30}" type="slidenum">
              <a:rPr lang="ru-RU" smtClean="0"/>
              <a:t>‹#›</a:t>
            </a:fld>
            <a:endParaRPr lang="ru-RU" dirty="0"/>
          </a:p>
        </p:txBody>
      </p:sp>
    </p:spTree>
    <p:extLst>
      <p:ext uri="{BB962C8B-B14F-4D97-AF65-F5344CB8AC3E}">
        <p14:creationId xmlns:p14="http://schemas.microsoft.com/office/powerpoint/2010/main" val="3410774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D15D999-C6E8-F442-AAF0-FDF10895EA30}" type="slidenum">
              <a:rPr lang="ru-RU" smtClean="0"/>
              <a:t>5</a:t>
            </a:fld>
            <a:endParaRPr lang="ru-RU" dirty="0"/>
          </a:p>
        </p:txBody>
      </p:sp>
    </p:spTree>
    <p:extLst>
      <p:ext uri="{BB962C8B-B14F-4D97-AF65-F5344CB8AC3E}">
        <p14:creationId xmlns:p14="http://schemas.microsoft.com/office/powerpoint/2010/main" val="4009726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D15D999-C6E8-F442-AAF0-FDF10895EA30}" type="slidenum">
              <a:rPr lang="ru-RU" smtClean="0"/>
              <a:t>9</a:t>
            </a:fld>
            <a:endParaRPr lang="ru-RU" dirty="0"/>
          </a:p>
        </p:txBody>
      </p:sp>
    </p:spTree>
    <p:extLst>
      <p:ext uri="{BB962C8B-B14F-4D97-AF65-F5344CB8AC3E}">
        <p14:creationId xmlns:p14="http://schemas.microsoft.com/office/powerpoint/2010/main" val="3435499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76D0BA0-A884-0640-92BA-22E7353F9B0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4742520D-7CDC-264F-B83A-7255977BD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76061585-6630-314C-B277-CB7BE1B8B068}"/>
              </a:ext>
            </a:extLst>
          </p:cNvPr>
          <p:cNvSpPr>
            <a:spLocks noGrp="1"/>
          </p:cNvSpPr>
          <p:nvPr>
            <p:ph type="dt" sz="half" idx="10"/>
          </p:nvPr>
        </p:nvSpPr>
        <p:spPr/>
        <p:txBody>
          <a:bodyPr/>
          <a:lstStyle/>
          <a:p>
            <a:fld id="{9BA4175C-1B7E-5D46-93B0-A2F3A8D1A65A}" type="datetimeFigureOut">
              <a:rPr lang="ru-RU" smtClean="0"/>
              <a:t>14.05.2020</a:t>
            </a:fld>
            <a:endParaRPr lang="ru-RU" dirty="0"/>
          </a:p>
        </p:txBody>
      </p:sp>
      <p:sp>
        <p:nvSpPr>
          <p:cNvPr id="5" name="Нижний колонтитул 4">
            <a:extLst>
              <a:ext uri="{FF2B5EF4-FFF2-40B4-BE49-F238E27FC236}">
                <a16:creationId xmlns:a16="http://schemas.microsoft.com/office/drawing/2014/main" xmlns="" id="{EECFAB74-ABEE-F84C-BDAB-14796C404290}"/>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75FE7167-B81F-1147-A629-EA9F58315B11}"/>
              </a:ext>
            </a:extLst>
          </p:cNvPr>
          <p:cNvSpPr>
            <a:spLocks noGrp="1"/>
          </p:cNvSpPr>
          <p:nvPr>
            <p:ph type="sldNum" sz="quarter" idx="12"/>
          </p:nvPr>
        </p:nvSpPr>
        <p:spPr/>
        <p:txBody>
          <a:bodyPr/>
          <a:lstStyle/>
          <a:p>
            <a:fld id="{BBF32F15-6217-7B49-92D0-43463BBE8C24}" type="slidenum">
              <a:rPr lang="ru-RU" smtClean="0"/>
              <a:t>‹#›</a:t>
            </a:fld>
            <a:endParaRPr lang="ru-RU" dirty="0"/>
          </a:p>
        </p:txBody>
      </p:sp>
    </p:spTree>
    <p:extLst>
      <p:ext uri="{BB962C8B-B14F-4D97-AF65-F5344CB8AC3E}">
        <p14:creationId xmlns:p14="http://schemas.microsoft.com/office/powerpoint/2010/main" val="2436398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5EA63A5-3DC2-7947-B6A8-60D7E55CF3D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692D2D47-285F-0949-AB8E-CD61713B497D}"/>
              </a:ext>
            </a:extLst>
          </p:cNvPr>
          <p:cNvSpPr>
            <a:spLocks noGrp="1"/>
          </p:cNvSpPr>
          <p:nvPr>
            <p:ph type="body" orient="vert" idx="1"/>
          </p:nvPr>
        </p:nvSpPr>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xmlns="" id="{E805144A-5CD8-9346-BDD9-F26751CBF42F}"/>
              </a:ext>
            </a:extLst>
          </p:cNvPr>
          <p:cNvSpPr>
            <a:spLocks noGrp="1"/>
          </p:cNvSpPr>
          <p:nvPr>
            <p:ph type="dt" sz="half" idx="10"/>
          </p:nvPr>
        </p:nvSpPr>
        <p:spPr/>
        <p:txBody>
          <a:bodyPr/>
          <a:lstStyle/>
          <a:p>
            <a:fld id="{9BA4175C-1B7E-5D46-93B0-A2F3A8D1A65A}" type="datetimeFigureOut">
              <a:rPr lang="ru-RU" smtClean="0"/>
              <a:t>14.05.2020</a:t>
            </a:fld>
            <a:endParaRPr lang="ru-RU" dirty="0"/>
          </a:p>
        </p:txBody>
      </p:sp>
      <p:sp>
        <p:nvSpPr>
          <p:cNvPr id="5" name="Нижний колонтитул 4">
            <a:extLst>
              <a:ext uri="{FF2B5EF4-FFF2-40B4-BE49-F238E27FC236}">
                <a16:creationId xmlns:a16="http://schemas.microsoft.com/office/drawing/2014/main" xmlns="" id="{B0795B61-5A0F-2C4B-9E9B-75B6D6AE7AF1}"/>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3D14BB50-C9E6-474E-ADBA-1F0D9F560441}"/>
              </a:ext>
            </a:extLst>
          </p:cNvPr>
          <p:cNvSpPr>
            <a:spLocks noGrp="1"/>
          </p:cNvSpPr>
          <p:nvPr>
            <p:ph type="sldNum" sz="quarter" idx="12"/>
          </p:nvPr>
        </p:nvSpPr>
        <p:spPr/>
        <p:txBody>
          <a:bodyPr/>
          <a:lstStyle/>
          <a:p>
            <a:fld id="{BBF32F15-6217-7B49-92D0-43463BBE8C24}" type="slidenum">
              <a:rPr lang="ru-RU" smtClean="0"/>
              <a:t>‹#›</a:t>
            </a:fld>
            <a:endParaRPr lang="ru-RU" dirty="0"/>
          </a:p>
        </p:txBody>
      </p:sp>
    </p:spTree>
    <p:extLst>
      <p:ext uri="{BB962C8B-B14F-4D97-AF65-F5344CB8AC3E}">
        <p14:creationId xmlns:p14="http://schemas.microsoft.com/office/powerpoint/2010/main" val="412240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A9095B06-418B-C84E-8307-19C48212AC1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403DC741-AC2D-FA4A-A66A-F9830AE47DB2}"/>
              </a:ext>
            </a:extLst>
          </p:cNvPr>
          <p:cNvSpPr>
            <a:spLocks noGrp="1"/>
          </p:cNvSpPr>
          <p:nvPr>
            <p:ph type="body" orient="vert" idx="1"/>
          </p:nvPr>
        </p:nvSpPr>
        <p:spPr>
          <a:xfrm>
            <a:off x="838200" y="365125"/>
            <a:ext cx="7734300" cy="5811838"/>
          </a:xfrm>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xmlns="" id="{B591E120-DFAE-3A4F-9865-B90B15820D8B}"/>
              </a:ext>
            </a:extLst>
          </p:cNvPr>
          <p:cNvSpPr>
            <a:spLocks noGrp="1"/>
          </p:cNvSpPr>
          <p:nvPr>
            <p:ph type="dt" sz="half" idx="10"/>
          </p:nvPr>
        </p:nvSpPr>
        <p:spPr/>
        <p:txBody>
          <a:bodyPr/>
          <a:lstStyle/>
          <a:p>
            <a:fld id="{9BA4175C-1B7E-5D46-93B0-A2F3A8D1A65A}" type="datetimeFigureOut">
              <a:rPr lang="ru-RU" smtClean="0"/>
              <a:t>14.05.2020</a:t>
            </a:fld>
            <a:endParaRPr lang="ru-RU" dirty="0"/>
          </a:p>
        </p:txBody>
      </p:sp>
      <p:sp>
        <p:nvSpPr>
          <p:cNvPr id="5" name="Нижний колонтитул 4">
            <a:extLst>
              <a:ext uri="{FF2B5EF4-FFF2-40B4-BE49-F238E27FC236}">
                <a16:creationId xmlns:a16="http://schemas.microsoft.com/office/drawing/2014/main" xmlns="" id="{9DB82EB5-877C-0B45-860E-24785BCCDA46}"/>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D92146D5-7A94-4F4A-ACAB-DACE0D50260B}"/>
              </a:ext>
            </a:extLst>
          </p:cNvPr>
          <p:cNvSpPr>
            <a:spLocks noGrp="1"/>
          </p:cNvSpPr>
          <p:nvPr>
            <p:ph type="sldNum" sz="quarter" idx="12"/>
          </p:nvPr>
        </p:nvSpPr>
        <p:spPr/>
        <p:txBody>
          <a:bodyPr/>
          <a:lstStyle/>
          <a:p>
            <a:fld id="{BBF32F15-6217-7B49-92D0-43463BBE8C24}" type="slidenum">
              <a:rPr lang="ru-RU" smtClean="0"/>
              <a:t>‹#›</a:t>
            </a:fld>
            <a:endParaRPr lang="ru-RU" dirty="0"/>
          </a:p>
        </p:txBody>
      </p:sp>
    </p:spTree>
    <p:extLst>
      <p:ext uri="{BB962C8B-B14F-4D97-AF65-F5344CB8AC3E}">
        <p14:creationId xmlns:p14="http://schemas.microsoft.com/office/powerpoint/2010/main" val="14959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3B2576-C094-A34E-B63B-8748F75B9AD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5A496917-44E6-1D43-8BAC-590690FDE2F7}"/>
              </a:ext>
            </a:extLst>
          </p:cNvPr>
          <p:cNvSpPr>
            <a:spLocks noGrp="1"/>
          </p:cNvSpPr>
          <p:nvPr>
            <p:ph idx="1"/>
          </p:nvPr>
        </p:nvSpPr>
        <p:spPr/>
        <p:txBody>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xmlns="" id="{23E85F2A-DF4A-3946-8B8A-8D841990A34A}"/>
              </a:ext>
            </a:extLst>
          </p:cNvPr>
          <p:cNvSpPr>
            <a:spLocks noGrp="1"/>
          </p:cNvSpPr>
          <p:nvPr>
            <p:ph type="dt" sz="half" idx="10"/>
          </p:nvPr>
        </p:nvSpPr>
        <p:spPr/>
        <p:txBody>
          <a:bodyPr/>
          <a:lstStyle/>
          <a:p>
            <a:fld id="{9BA4175C-1B7E-5D46-93B0-A2F3A8D1A65A}" type="datetimeFigureOut">
              <a:rPr lang="ru-RU" smtClean="0"/>
              <a:t>14.05.2020</a:t>
            </a:fld>
            <a:endParaRPr lang="ru-RU" dirty="0"/>
          </a:p>
        </p:txBody>
      </p:sp>
      <p:sp>
        <p:nvSpPr>
          <p:cNvPr id="5" name="Нижний колонтитул 4">
            <a:extLst>
              <a:ext uri="{FF2B5EF4-FFF2-40B4-BE49-F238E27FC236}">
                <a16:creationId xmlns:a16="http://schemas.microsoft.com/office/drawing/2014/main" xmlns="" id="{7EA7F5C3-57B9-9F4C-A98B-36A3B9BE2DFC}"/>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75F00544-C4D7-E245-B961-2A6DCC0DD5F9}"/>
              </a:ext>
            </a:extLst>
          </p:cNvPr>
          <p:cNvSpPr>
            <a:spLocks noGrp="1"/>
          </p:cNvSpPr>
          <p:nvPr>
            <p:ph type="sldNum" sz="quarter" idx="12"/>
          </p:nvPr>
        </p:nvSpPr>
        <p:spPr/>
        <p:txBody>
          <a:bodyPr/>
          <a:lstStyle/>
          <a:p>
            <a:fld id="{BBF32F15-6217-7B49-92D0-43463BBE8C24}" type="slidenum">
              <a:rPr lang="ru-RU" smtClean="0"/>
              <a:t>‹#›</a:t>
            </a:fld>
            <a:endParaRPr lang="ru-RU" dirty="0"/>
          </a:p>
        </p:txBody>
      </p:sp>
    </p:spTree>
    <p:extLst>
      <p:ext uri="{BB962C8B-B14F-4D97-AF65-F5344CB8AC3E}">
        <p14:creationId xmlns:p14="http://schemas.microsoft.com/office/powerpoint/2010/main" val="88895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6CA1FC3-FF9E-FE45-8D29-798B2FE12F5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6D601A84-8502-FA41-A32D-D5092C3B63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xmlns="" id="{3120095A-EBA3-1045-8FFB-53FA3D9DC074}"/>
              </a:ext>
            </a:extLst>
          </p:cNvPr>
          <p:cNvSpPr>
            <a:spLocks noGrp="1"/>
          </p:cNvSpPr>
          <p:nvPr>
            <p:ph type="dt" sz="half" idx="10"/>
          </p:nvPr>
        </p:nvSpPr>
        <p:spPr/>
        <p:txBody>
          <a:bodyPr/>
          <a:lstStyle/>
          <a:p>
            <a:fld id="{9BA4175C-1B7E-5D46-93B0-A2F3A8D1A65A}" type="datetimeFigureOut">
              <a:rPr lang="ru-RU" smtClean="0"/>
              <a:t>14.05.2020</a:t>
            </a:fld>
            <a:endParaRPr lang="ru-RU" dirty="0"/>
          </a:p>
        </p:txBody>
      </p:sp>
      <p:sp>
        <p:nvSpPr>
          <p:cNvPr id="5" name="Нижний колонтитул 4">
            <a:extLst>
              <a:ext uri="{FF2B5EF4-FFF2-40B4-BE49-F238E27FC236}">
                <a16:creationId xmlns:a16="http://schemas.microsoft.com/office/drawing/2014/main" xmlns="" id="{0EF895DD-98C4-0A48-B3DE-96578FD1BABB}"/>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5D21FB2F-649B-5345-A20C-350EB3BD8E0B}"/>
              </a:ext>
            </a:extLst>
          </p:cNvPr>
          <p:cNvSpPr>
            <a:spLocks noGrp="1"/>
          </p:cNvSpPr>
          <p:nvPr>
            <p:ph type="sldNum" sz="quarter" idx="12"/>
          </p:nvPr>
        </p:nvSpPr>
        <p:spPr/>
        <p:txBody>
          <a:bodyPr/>
          <a:lstStyle/>
          <a:p>
            <a:fld id="{BBF32F15-6217-7B49-92D0-43463BBE8C24}" type="slidenum">
              <a:rPr lang="ru-RU" smtClean="0"/>
              <a:t>‹#›</a:t>
            </a:fld>
            <a:endParaRPr lang="ru-RU" dirty="0"/>
          </a:p>
        </p:txBody>
      </p:sp>
    </p:spTree>
    <p:extLst>
      <p:ext uri="{BB962C8B-B14F-4D97-AF65-F5344CB8AC3E}">
        <p14:creationId xmlns:p14="http://schemas.microsoft.com/office/powerpoint/2010/main" val="78387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6FBDB1A-7E16-694C-84AA-12570726EAA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1C3199AD-BF89-C244-8C71-76F12BA4555D}"/>
              </a:ext>
            </a:extLst>
          </p:cNvPr>
          <p:cNvSpPr>
            <a:spLocks noGrp="1"/>
          </p:cNvSpPr>
          <p:nvPr>
            <p:ph sz="half" idx="1"/>
          </p:nvPr>
        </p:nvSpPr>
        <p:spPr>
          <a:xfrm>
            <a:off x="838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xmlns="" id="{B7922360-37F7-1F48-A0FF-79127C5CF306}"/>
              </a:ext>
            </a:extLst>
          </p:cNvPr>
          <p:cNvSpPr>
            <a:spLocks noGrp="1"/>
          </p:cNvSpPr>
          <p:nvPr>
            <p:ph sz="half" idx="2"/>
          </p:nvPr>
        </p:nvSpPr>
        <p:spPr>
          <a:xfrm>
            <a:off x="6172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xmlns="" id="{6AAB405A-E428-2D4B-843D-4225A376A8B2}"/>
              </a:ext>
            </a:extLst>
          </p:cNvPr>
          <p:cNvSpPr>
            <a:spLocks noGrp="1"/>
          </p:cNvSpPr>
          <p:nvPr>
            <p:ph type="dt" sz="half" idx="10"/>
          </p:nvPr>
        </p:nvSpPr>
        <p:spPr/>
        <p:txBody>
          <a:bodyPr/>
          <a:lstStyle/>
          <a:p>
            <a:fld id="{9BA4175C-1B7E-5D46-93B0-A2F3A8D1A65A}" type="datetimeFigureOut">
              <a:rPr lang="ru-RU" smtClean="0"/>
              <a:t>14.05.2020</a:t>
            </a:fld>
            <a:endParaRPr lang="ru-RU" dirty="0"/>
          </a:p>
        </p:txBody>
      </p:sp>
      <p:sp>
        <p:nvSpPr>
          <p:cNvPr id="6" name="Нижний колонтитул 5">
            <a:extLst>
              <a:ext uri="{FF2B5EF4-FFF2-40B4-BE49-F238E27FC236}">
                <a16:creationId xmlns:a16="http://schemas.microsoft.com/office/drawing/2014/main" xmlns="" id="{98568FB4-6871-0A45-98E3-98710F80A8D6}"/>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xmlns="" id="{606C2E20-C5AC-0D43-87AF-A3EF1F582433}"/>
              </a:ext>
            </a:extLst>
          </p:cNvPr>
          <p:cNvSpPr>
            <a:spLocks noGrp="1"/>
          </p:cNvSpPr>
          <p:nvPr>
            <p:ph type="sldNum" sz="quarter" idx="12"/>
          </p:nvPr>
        </p:nvSpPr>
        <p:spPr/>
        <p:txBody>
          <a:bodyPr/>
          <a:lstStyle/>
          <a:p>
            <a:fld id="{BBF32F15-6217-7B49-92D0-43463BBE8C24}" type="slidenum">
              <a:rPr lang="ru-RU" smtClean="0"/>
              <a:t>‹#›</a:t>
            </a:fld>
            <a:endParaRPr lang="ru-RU" dirty="0"/>
          </a:p>
        </p:txBody>
      </p:sp>
    </p:spTree>
    <p:extLst>
      <p:ext uri="{BB962C8B-B14F-4D97-AF65-F5344CB8AC3E}">
        <p14:creationId xmlns:p14="http://schemas.microsoft.com/office/powerpoint/2010/main" val="369076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FF62165-8F15-284B-87EC-8D3B57C8877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D454BFE9-7B05-E64D-B99E-42079B6CB7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xmlns="" id="{EA07147E-E07D-6441-95B7-6BF1D054C8C6}"/>
              </a:ext>
            </a:extLst>
          </p:cNvPr>
          <p:cNvSpPr>
            <a:spLocks noGrp="1"/>
          </p:cNvSpPr>
          <p:nvPr>
            <p:ph sz="half" idx="2"/>
          </p:nvPr>
        </p:nvSpPr>
        <p:spPr>
          <a:xfrm>
            <a:off x="839788" y="2505075"/>
            <a:ext cx="5157787" cy="3684588"/>
          </a:xfrm>
        </p:spPr>
        <p:txBody>
          <a:bodyPr/>
          <a:lstStyle/>
          <a:p>
            <a:r>
              <a:rPr lang="ru-RU"/>
              <a:t>Образец текста
Второй уровень
Третий уровень
Четвертый уровень
Пятый уровень</a:t>
            </a:r>
          </a:p>
        </p:txBody>
      </p:sp>
      <p:sp>
        <p:nvSpPr>
          <p:cNvPr id="5" name="Текст 4">
            <a:extLst>
              <a:ext uri="{FF2B5EF4-FFF2-40B4-BE49-F238E27FC236}">
                <a16:creationId xmlns:a16="http://schemas.microsoft.com/office/drawing/2014/main" xmlns="" id="{77747AF7-7E54-2548-9FA5-A1AD534C1F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6" name="Объект 5">
            <a:extLst>
              <a:ext uri="{FF2B5EF4-FFF2-40B4-BE49-F238E27FC236}">
                <a16:creationId xmlns:a16="http://schemas.microsoft.com/office/drawing/2014/main" xmlns="" id="{CD51550F-0CC2-2940-ACB9-3F0BECB853C0}"/>
              </a:ext>
            </a:extLst>
          </p:cNvPr>
          <p:cNvSpPr>
            <a:spLocks noGrp="1"/>
          </p:cNvSpPr>
          <p:nvPr>
            <p:ph sz="quarter" idx="4"/>
          </p:nvPr>
        </p:nvSpPr>
        <p:spPr>
          <a:xfrm>
            <a:off x="6172200" y="2505075"/>
            <a:ext cx="5183188" cy="3684588"/>
          </a:xfrm>
        </p:spPr>
        <p:txBody>
          <a:bodyPr/>
          <a:lstStyle/>
          <a:p>
            <a:r>
              <a:rPr lang="ru-RU"/>
              <a:t>Образец текста
Второй уровень
Третий уровень
Четвертый уровень
Пятый уровень</a:t>
            </a:r>
          </a:p>
        </p:txBody>
      </p:sp>
      <p:sp>
        <p:nvSpPr>
          <p:cNvPr id="7" name="Дата 6">
            <a:extLst>
              <a:ext uri="{FF2B5EF4-FFF2-40B4-BE49-F238E27FC236}">
                <a16:creationId xmlns:a16="http://schemas.microsoft.com/office/drawing/2014/main" xmlns="" id="{4FD07D7D-0852-D541-B656-3E359B8800AA}"/>
              </a:ext>
            </a:extLst>
          </p:cNvPr>
          <p:cNvSpPr>
            <a:spLocks noGrp="1"/>
          </p:cNvSpPr>
          <p:nvPr>
            <p:ph type="dt" sz="half" idx="10"/>
          </p:nvPr>
        </p:nvSpPr>
        <p:spPr/>
        <p:txBody>
          <a:bodyPr/>
          <a:lstStyle/>
          <a:p>
            <a:fld id="{9BA4175C-1B7E-5D46-93B0-A2F3A8D1A65A}" type="datetimeFigureOut">
              <a:rPr lang="ru-RU" smtClean="0"/>
              <a:t>14.05.2020</a:t>
            </a:fld>
            <a:endParaRPr lang="ru-RU" dirty="0"/>
          </a:p>
        </p:txBody>
      </p:sp>
      <p:sp>
        <p:nvSpPr>
          <p:cNvPr id="8" name="Нижний колонтитул 7">
            <a:extLst>
              <a:ext uri="{FF2B5EF4-FFF2-40B4-BE49-F238E27FC236}">
                <a16:creationId xmlns:a16="http://schemas.microsoft.com/office/drawing/2014/main" xmlns="" id="{D6713D8C-F790-5C45-BEEA-CF39E7BB8683}"/>
              </a:ext>
            </a:extLst>
          </p:cNvPr>
          <p:cNvSpPr>
            <a:spLocks noGrp="1"/>
          </p:cNvSpPr>
          <p:nvPr>
            <p:ph type="ftr" sz="quarter" idx="11"/>
          </p:nvPr>
        </p:nvSpPr>
        <p:spPr/>
        <p:txBody>
          <a:bodyPr/>
          <a:lstStyle/>
          <a:p>
            <a:endParaRPr lang="ru-RU" dirty="0"/>
          </a:p>
        </p:txBody>
      </p:sp>
      <p:sp>
        <p:nvSpPr>
          <p:cNvPr id="9" name="Номер слайда 8">
            <a:extLst>
              <a:ext uri="{FF2B5EF4-FFF2-40B4-BE49-F238E27FC236}">
                <a16:creationId xmlns:a16="http://schemas.microsoft.com/office/drawing/2014/main" xmlns="" id="{4A431478-1D46-0349-8A1D-2459ECB093D3}"/>
              </a:ext>
            </a:extLst>
          </p:cNvPr>
          <p:cNvSpPr>
            <a:spLocks noGrp="1"/>
          </p:cNvSpPr>
          <p:nvPr>
            <p:ph type="sldNum" sz="quarter" idx="12"/>
          </p:nvPr>
        </p:nvSpPr>
        <p:spPr/>
        <p:txBody>
          <a:bodyPr/>
          <a:lstStyle/>
          <a:p>
            <a:fld id="{BBF32F15-6217-7B49-92D0-43463BBE8C24}" type="slidenum">
              <a:rPr lang="ru-RU" smtClean="0"/>
              <a:t>‹#›</a:t>
            </a:fld>
            <a:endParaRPr lang="ru-RU" dirty="0"/>
          </a:p>
        </p:txBody>
      </p:sp>
    </p:spTree>
    <p:extLst>
      <p:ext uri="{BB962C8B-B14F-4D97-AF65-F5344CB8AC3E}">
        <p14:creationId xmlns:p14="http://schemas.microsoft.com/office/powerpoint/2010/main" val="293070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1D7B66D-B6B7-3645-8BB3-1441CF869EC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87E42385-E043-6D48-A1F7-3BD3481ED012}"/>
              </a:ext>
            </a:extLst>
          </p:cNvPr>
          <p:cNvSpPr>
            <a:spLocks noGrp="1"/>
          </p:cNvSpPr>
          <p:nvPr>
            <p:ph type="dt" sz="half" idx="10"/>
          </p:nvPr>
        </p:nvSpPr>
        <p:spPr/>
        <p:txBody>
          <a:bodyPr/>
          <a:lstStyle/>
          <a:p>
            <a:fld id="{9BA4175C-1B7E-5D46-93B0-A2F3A8D1A65A}" type="datetimeFigureOut">
              <a:rPr lang="ru-RU" smtClean="0"/>
              <a:t>14.05.2020</a:t>
            </a:fld>
            <a:endParaRPr lang="ru-RU" dirty="0"/>
          </a:p>
        </p:txBody>
      </p:sp>
      <p:sp>
        <p:nvSpPr>
          <p:cNvPr id="4" name="Нижний колонтитул 3">
            <a:extLst>
              <a:ext uri="{FF2B5EF4-FFF2-40B4-BE49-F238E27FC236}">
                <a16:creationId xmlns:a16="http://schemas.microsoft.com/office/drawing/2014/main" xmlns="" id="{360F3317-6BB0-314F-A8A5-DB5D42A7659A}"/>
              </a:ext>
            </a:extLst>
          </p:cNvPr>
          <p:cNvSpPr>
            <a:spLocks noGrp="1"/>
          </p:cNvSpPr>
          <p:nvPr>
            <p:ph type="ftr" sz="quarter" idx="11"/>
          </p:nvPr>
        </p:nvSpPr>
        <p:spPr/>
        <p:txBody>
          <a:bodyPr/>
          <a:lstStyle/>
          <a:p>
            <a:endParaRPr lang="ru-RU" dirty="0"/>
          </a:p>
        </p:txBody>
      </p:sp>
      <p:sp>
        <p:nvSpPr>
          <p:cNvPr id="5" name="Номер слайда 4">
            <a:extLst>
              <a:ext uri="{FF2B5EF4-FFF2-40B4-BE49-F238E27FC236}">
                <a16:creationId xmlns:a16="http://schemas.microsoft.com/office/drawing/2014/main" xmlns="" id="{6B175CBE-D6B6-EA40-A691-AD9A4E62C3A5}"/>
              </a:ext>
            </a:extLst>
          </p:cNvPr>
          <p:cNvSpPr>
            <a:spLocks noGrp="1"/>
          </p:cNvSpPr>
          <p:nvPr>
            <p:ph type="sldNum" sz="quarter" idx="12"/>
          </p:nvPr>
        </p:nvSpPr>
        <p:spPr/>
        <p:txBody>
          <a:bodyPr/>
          <a:lstStyle/>
          <a:p>
            <a:fld id="{BBF32F15-6217-7B49-92D0-43463BBE8C24}" type="slidenum">
              <a:rPr lang="ru-RU" smtClean="0"/>
              <a:t>‹#›</a:t>
            </a:fld>
            <a:endParaRPr lang="ru-RU" dirty="0"/>
          </a:p>
        </p:txBody>
      </p:sp>
    </p:spTree>
    <p:extLst>
      <p:ext uri="{BB962C8B-B14F-4D97-AF65-F5344CB8AC3E}">
        <p14:creationId xmlns:p14="http://schemas.microsoft.com/office/powerpoint/2010/main" val="4012797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74B21EDF-2064-C04F-9A33-AFC4E0B48148}"/>
              </a:ext>
            </a:extLst>
          </p:cNvPr>
          <p:cNvSpPr>
            <a:spLocks noGrp="1"/>
          </p:cNvSpPr>
          <p:nvPr>
            <p:ph type="dt" sz="half" idx="10"/>
          </p:nvPr>
        </p:nvSpPr>
        <p:spPr/>
        <p:txBody>
          <a:bodyPr/>
          <a:lstStyle/>
          <a:p>
            <a:fld id="{9BA4175C-1B7E-5D46-93B0-A2F3A8D1A65A}" type="datetimeFigureOut">
              <a:rPr lang="ru-RU" smtClean="0"/>
              <a:t>14.05.2020</a:t>
            </a:fld>
            <a:endParaRPr lang="ru-RU" dirty="0"/>
          </a:p>
        </p:txBody>
      </p:sp>
      <p:sp>
        <p:nvSpPr>
          <p:cNvPr id="3" name="Нижний колонтитул 2">
            <a:extLst>
              <a:ext uri="{FF2B5EF4-FFF2-40B4-BE49-F238E27FC236}">
                <a16:creationId xmlns:a16="http://schemas.microsoft.com/office/drawing/2014/main" xmlns="" id="{5D63447C-F887-AF40-871F-8FD27143EE18}"/>
              </a:ext>
            </a:extLst>
          </p:cNvPr>
          <p:cNvSpPr>
            <a:spLocks noGrp="1"/>
          </p:cNvSpPr>
          <p:nvPr>
            <p:ph type="ftr" sz="quarter" idx="11"/>
          </p:nvPr>
        </p:nvSpPr>
        <p:spPr/>
        <p:txBody>
          <a:bodyPr/>
          <a:lstStyle/>
          <a:p>
            <a:endParaRPr lang="ru-RU" dirty="0"/>
          </a:p>
        </p:txBody>
      </p:sp>
      <p:sp>
        <p:nvSpPr>
          <p:cNvPr id="4" name="Номер слайда 3">
            <a:extLst>
              <a:ext uri="{FF2B5EF4-FFF2-40B4-BE49-F238E27FC236}">
                <a16:creationId xmlns:a16="http://schemas.microsoft.com/office/drawing/2014/main" xmlns="" id="{9CFC49E2-125B-1147-94B5-4FF85595D3D2}"/>
              </a:ext>
            </a:extLst>
          </p:cNvPr>
          <p:cNvSpPr>
            <a:spLocks noGrp="1"/>
          </p:cNvSpPr>
          <p:nvPr>
            <p:ph type="sldNum" sz="quarter" idx="12"/>
          </p:nvPr>
        </p:nvSpPr>
        <p:spPr/>
        <p:txBody>
          <a:bodyPr/>
          <a:lstStyle/>
          <a:p>
            <a:fld id="{BBF32F15-6217-7B49-92D0-43463BBE8C24}" type="slidenum">
              <a:rPr lang="ru-RU" smtClean="0"/>
              <a:t>‹#›</a:t>
            </a:fld>
            <a:endParaRPr lang="ru-RU" dirty="0"/>
          </a:p>
        </p:txBody>
      </p:sp>
    </p:spTree>
    <p:extLst>
      <p:ext uri="{BB962C8B-B14F-4D97-AF65-F5344CB8AC3E}">
        <p14:creationId xmlns:p14="http://schemas.microsoft.com/office/powerpoint/2010/main" val="13784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87DDED0-D604-154C-B859-E333FE0AF5A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89AAA5D9-86AC-1F48-96C8-79101D2ADE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ru-RU"/>
              <a:t>Образец текста
Второй уровень
Третий уровень
Четвертый уровень
Пятый уровень</a:t>
            </a:r>
          </a:p>
        </p:txBody>
      </p:sp>
      <p:sp>
        <p:nvSpPr>
          <p:cNvPr id="4" name="Текст 3">
            <a:extLst>
              <a:ext uri="{FF2B5EF4-FFF2-40B4-BE49-F238E27FC236}">
                <a16:creationId xmlns:a16="http://schemas.microsoft.com/office/drawing/2014/main" xmlns="" id="{8FB94D29-6609-F447-B492-748C15607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xmlns="" id="{31F78D87-862E-1047-8105-715C56F66E4E}"/>
              </a:ext>
            </a:extLst>
          </p:cNvPr>
          <p:cNvSpPr>
            <a:spLocks noGrp="1"/>
          </p:cNvSpPr>
          <p:nvPr>
            <p:ph type="dt" sz="half" idx="10"/>
          </p:nvPr>
        </p:nvSpPr>
        <p:spPr/>
        <p:txBody>
          <a:bodyPr/>
          <a:lstStyle/>
          <a:p>
            <a:fld id="{9BA4175C-1B7E-5D46-93B0-A2F3A8D1A65A}" type="datetimeFigureOut">
              <a:rPr lang="ru-RU" smtClean="0"/>
              <a:t>14.05.2020</a:t>
            </a:fld>
            <a:endParaRPr lang="ru-RU" dirty="0"/>
          </a:p>
        </p:txBody>
      </p:sp>
      <p:sp>
        <p:nvSpPr>
          <p:cNvPr id="6" name="Нижний колонтитул 5">
            <a:extLst>
              <a:ext uri="{FF2B5EF4-FFF2-40B4-BE49-F238E27FC236}">
                <a16:creationId xmlns:a16="http://schemas.microsoft.com/office/drawing/2014/main" xmlns="" id="{4E6FEB53-16C6-F14E-95E3-FE53D392DE1E}"/>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xmlns="" id="{CB2EF105-52A8-B245-9FC1-C3AE719195CB}"/>
              </a:ext>
            </a:extLst>
          </p:cNvPr>
          <p:cNvSpPr>
            <a:spLocks noGrp="1"/>
          </p:cNvSpPr>
          <p:nvPr>
            <p:ph type="sldNum" sz="quarter" idx="12"/>
          </p:nvPr>
        </p:nvSpPr>
        <p:spPr/>
        <p:txBody>
          <a:bodyPr/>
          <a:lstStyle/>
          <a:p>
            <a:fld id="{BBF32F15-6217-7B49-92D0-43463BBE8C24}" type="slidenum">
              <a:rPr lang="ru-RU" smtClean="0"/>
              <a:t>‹#›</a:t>
            </a:fld>
            <a:endParaRPr lang="ru-RU" dirty="0"/>
          </a:p>
        </p:txBody>
      </p:sp>
    </p:spTree>
    <p:extLst>
      <p:ext uri="{BB962C8B-B14F-4D97-AF65-F5344CB8AC3E}">
        <p14:creationId xmlns:p14="http://schemas.microsoft.com/office/powerpoint/2010/main" val="1252270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06EE006-43E5-6B41-BFE4-CCA4AD9E95F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80CDE36C-13B8-9644-A464-950AAD0B2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a:extLst>
              <a:ext uri="{FF2B5EF4-FFF2-40B4-BE49-F238E27FC236}">
                <a16:creationId xmlns:a16="http://schemas.microsoft.com/office/drawing/2014/main" xmlns="" id="{2CD0AFB6-6EA6-F344-BDFF-036915393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xmlns="" id="{5FFEAA2B-166E-654F-A3CF-69B208EFDAF2}"/>
              </a:ext>
            </a:extLst>
          </p:cNvPr>
          <p:cNvSpPr>
            <a:spLocks noGrp="1"/>
          </p:cNvSpPr>
          <p:nvPr>
            <p:ph type="dt" sz="half" idx="10"/>
          </p:nvPr>
        </p:nvSpPr>
        <p:spPr/>
        <p:txBody>
          <a:bodyPr/>
          <a:lstStyle/>
          <a:p>
            <a:fld id="{9BA4175C-1B7E-5D46-93B0-A2F3A8D1A65A}" type="datetimeFigureOut">
              <a:rPr lang="ru-RU" smtClean="0"/>
              <a:t>14.05.2020</a:t>
            </a:fld>
            <a:endParaRPr lang="ru-RU" dirty="0"/>
          </a:p>
        </p:txBody>
      </p:sp>
      <p:sp>
        <p:nvSpPr>
          <p:cNvPr id="6" name="Нижний колонтитул 5">
            <a:extLst>
              <a:ext uri="{FF2B5EF4-FFF2-40B4-BE49-F238E27FC236}">
                <a16:creationId xmlns:a16="http://schemas.microsoft.com/office/drawing/2014/main" xmlns="" id="{26B39065-B970-224C-9324-47E9394EC62D}"/>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xmlns="" id="{0BDBAC93-5D4E-3249-B007-BE88FFAB542F}"/>
              </a:ext>
            </a:extLst>
          </p:cNvPr>
          <p:cNvSpPr>
            <a:spLocks noGrp="1"/>
          </p:cNvSpPr>
          <p:nvPr>
            <p:ph type="sldNum" sz="quarter" idx="12"/>
          </p:nvPr>
        </p:nvSpPr>
        <p:spPr/>
        <p:txBody>
          <a:bodyPr/>
          <a:lstStyle/>
          <a:p>
            <a:fld id="{BBF32F15-6217-7B49-92D0-43463BBE8C24}" type="slidenum">
              <a:rPr lang="ru-RU" smtClean="0"/>
              <a:t>‹#›</a:t>
            </a:fld>
            <a:endParaRPr lang="ru-RU" dirty="0"/>
          </a:p>
        </p:txBody>
      </p:sp>
    </p:spTree>
    <p:extLst>
      <p:ext uri="{BB962C8B-B14F-4D97-AF65-F5344CB8AC3E}">
        <p14:creationId xmlns:p14="http://schemas.microsoft.com/office/powerpoint/2010/main" val="307027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7F9C245-F859-354A-962D-CFAA43C20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A94E3225-16C4-8B46-AD98-ED4737A505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xmlns="" id="{0755AB10-4C71-F14B-B997-E6B14E882B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4175C-1B7E-5D46-93B0-A2F3A8D1A65A}" type="datetimeFigureOut">
              <a:rPr lang="ru-RU" smtClean="0"/>
              <a:t>14.05.2020</a:t>
            </a:fld>
            <a:endParaRPr lang="ru-RU" dirty="0"/>
          </a:p>
        </p:txBody>
      </p:sp>
      <p:sp>
        <p:nvSpPr>
          <p:cNvPr id="5" name="Нижний колонтитул 4">
            <a:extLst>
              <a:ext uri="{FF2B5EF4-FFF2-40B4-BE49-F238E27FC236}">
                <a16:creationId xmlns:a16="http://schemas.microsoft.com/office/drawing/2014/main" xmlns="" id="{98DBEB3B-2B4E-BD4E-9E1D-F84B531AC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a:extLst>
              <a:ext uri="{FF2B5EF4-FFF2-40B4-BE49-F238E27FC236}">
                <a16:creationId xmlns:a16="http://schemas.microsoft.com/office/drawing/2014/main" xmlns="" id="{BFB53DA2-5126-9B4D-B223-B788F56446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F32F15-6217-7B49-92D0-43463BBE8C24}" type="slidenum">
              <a:rPr lang="ru-RU" smtClean="0"/>
              <a:t>‹#›</a:t>
            </a:fld>
            <a:endParaRPr lang="ru-RU" dirty="0"/>
          </a:p>
        </p:txBody>
      </p:sp>
    </p:spTree>
    <p:extLst>
      <p:ext uri="{BB962C8B-B14F-4D97-AF65-F5344CB8AC3E}">
        <p14:creationId xmlns:p14="http://schemas.microsoft.com/office/powerpoint/2010/main" val="1490580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memory.loc.gov/ammem/fsahtml/fahome.html"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fingram-history.oc3.ru/contents/velikaya-depressiy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C22CC05C-F590-3841-92BF-12D8F942080B}"/>
              </a:ext>
            </a:extLst>
          </p:cNvPr>
          <p:cNvPicPr>
            <a:picLocks noChangeAspect="1"/>
          </p:cNvPicPr>
          <p:nvPr/>
        </p:nvPicPr>
        <p:blipFill rotWithShape="1">
          <a:blip r:embed="rId2"/>
          <a:srcRect l="1835" t="12948" r="1826"/>
          <a:stretch/>
        </p:blipFill>
        <p:spPr>
          <a:xfrm>
            <a:off x="0" y="-94785"/>
            <a:ext cx="12478872" cy="7047570"/>
          </a:xfrm>
          <a:prstGeom prst="rect">
            <a:avLst/>
          </a:prstGeom>
        </p:spPr>
      </p:pic>
      <p:sp>
        <p:nvSpPr>
          <p:cNvPr id="12" name="TextBox 11">
            <a:extLst>
              <a:ext uri="{FF2B5EF4-FFF2-40B4-BE49-F238E27FC236}">
                <a16:creationId xmlns:a16="http://schemas.microsoft.com/office/drawing/2014/main" xmlns="" id="{1EAABD71-1923-084B-A609-366DD18F30EB}"/>
              </a:ext>
            </a:extLst>
          </p:cNvPr>
          <p:cNvSpPr txBox="1"/>
          <p:nvPr/>
        </p:nvSpPr>
        <p:spPr>
          <a:xfrm>
            <a:off x="0" y="5626894"/>
            <a:ext cx="8961107" cy="707886"/>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ru-RU" sz="4000" b="1" dirty="0">
                <a:solidFill>
                  <a:schemeClr val="tx1"/>
                </a:solidFill>
                <a:latin typeface="Bookman Old Style" panose="02050604050505020204" pitchFamily="18" charset="0"/>
              </a:rPr>
              <a:t>Великая </a:t>
            </a:r>
            <a:r>
              <a:rPr lang="ru-RU" sz="4000" b="1" dirty="0" smtClean="0">
                <a:solidFill>
                  <a:schemeClr val="tx1"/>
                </a:solidFill>
                <a:latin typeface="Bookman Old Style" panose="02050604050505020204" pitchFamily="18" charset="0"/>
              </a:rPr>
              <a:t>депрессия (1929-1939)</a:t>
            </a:r>
            <a:endParaRPr lang="ru-RU" sz="4000" b="1" dirty="0">
              <a:solidFill>
                <a:schemeClr val="tx1"/>
              </a:solidFill>
              <a:latin typeface="Bookman Old Style" panose="02050604050505020204" pitchFamily="18" charset="0"/>
            </a:endParaRPr>
          </a:p>
        </p:txBody>
      </p:sp>
      <p:sp>
        <p:nvSpPr>
          <p:cNvPr id="13" name="TextBox 12">
            <a:extLst>
              <a:ext uri="{FF2B5EF4-FFF2-40B4-BE49-F238E27FC236}">
                <a16:creationId xmlns:a16="http://schemas.microsoft.com/office/drawing/2014/main" xmlns="" id="{6E44D06B-8884-194B-872B-85B1B3BFB744}"/>
              </a:ext>
            </a:extLst>
          </p:cNvPr>
          <p:cNvSpPr txBox="1"/>
          <p:nvPr/>
        </p:nvSpPr>
        <p:spPr>
          <a:xfrm>
            <a:off x="0" y="6334780"/>
            <a:ext cx="11952786" cy="52322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sz="2800" b="1" dirty="0" smtClean="0">
                <a:solidFill>
                  <a:schemeClr val="tx1"/>
                </a:solidFill>
                <a:latin typeface="Exo 2 Light" pitchFamily="2" charset="0"/>
              </a:rPr>
              <a:t>Основные причины и следствия на примере США</a:t>
            </a:r>
            <a:endParaRPr lang="ru-RU" sz="2800" b="1" dirty="0">
              <a:solidFill>
                <a:schemeClr val="tx1"/>
              </a:solidFill>
              <a:latin typeface="Exo 2 Light" pitchFamily="2" charset="0"/>
            </a:endParaRPr>
          </a:p>
        </p:txBody>
      </p:sp>
    </p:spTree>
    <p:extLst>
      <p:ext uri="{BB962C8B-B14F-4D97-AF65-F5344CB8AC3E}">
        <p14:creationId xmlns:p14="http://schemas.microsoft.com/office/powerpoint/2010/main" val="3318682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32FB90A7-0927-174D-9745-53A22F5A814A}"/>
              </a:ext>
            </a:extLst>
          </p:cNvPr>
          <p:cNvPicPr>
            <a:picLocks noChangeAspect="1"/>
          </p:cNvPicPr>
          <p:nvPr/>
        </p:nvPicPr>
        <p:blipFill>
          <a:blip r:embed="rId2"/>
          <a:stretch>
            <a:fillRect/>
          </a:stretch>
        </p:blipFill>
        <p:spPr>
          <a:xfrm>
            <a:off x="-2" y="-337930"/>
            <a:ext cx="12276813" cy="7673008"/>
          </a:xfrm>
          <a:prstGeom prst="rect">
            <a:avLst/>
          </a:prstGeom>
        </p:spPr>
      </p:pic>
      <p:sp>
        <p:nvSpPr>
          <p:cNvPr id="8" name="TextBox 7">
            <a:extLst>
              <a:ext uri="{FF2B5EF4-FFF2-40B4-BE49-F238E27FC236}">
                <a16:creationId xmlns:a16="http://schemas.microsoft.com/office/drawing/2014/main" xmlns="" id="{6F96F070-F213-D249-9421-D0CEE357023B}"/>
              </a:ext>
            </a:extLst>
          </p:cNvPr>
          <p:cNvSpPr txBox="1"/>
          <p:nvPr/>
        </p:nvSpPr>
        <p:spPr>
          <a:xfrm>
            <a:off x="-1" y="5036240"/>
            <a:ext cx="3267241" cy="523220"/>
          </a:xfrm>
          <a:prstGeom prst="rect">
            <a:avLst/>
          </a:prstGeom>
          <a:solidFill>
            <a:schemeClr val="tx1">
              <a:alpha val="53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ru-RU" sz="2800" b="1" dirty="0">
                <a:solidFill>
                  <a:schemeClr val="bg1"/>
                </a:solidFill>
                <a:latin typeface="Bookman Old Style" panose="02050604050505020204" pitchFamily="18" charset="0"/>
              </a:rPr>
              <a:t>«Пыльные 30-е»</a:t>
            </a:r>
          </a:p>
        </p:txBody>
      </p:sp>
      <p:sp>
        <p:nvSpPr>
          <p:cNvPr id="9" name="TextBox 8">
            <a:extLst>
              <a:ext uri="{FF2B5EF4-FFF2-40B4-BE49-F238E27FC236}">
                <a16:creationId xmlns:a16="http://schemas.microsoft.com/office/drawing/2014/main" xmlns="" id="{156D85C9-D5C8-544F-82E6-A273052A17F8}"/>
              </a:ext>
            </a:extLst>
          </p:cNvPr>
          <p:cNvSpPr txBox="1"/>
          <p:nvPr/>
        </p:nvSpPr>
        <p:spPr>
          <a:xfrm>
            <a:off x="-1" y="5560651"/>
            <a:ext cx="12192001" cy="1600438"/>
          </a:xfrm>
          <a:prstGeom prst="rect">
            <a:avLst/>
          </a:prstGeom>
          <a:solidFill>
            <a:schemeClr val="tx1">
              <a:alpha val="56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33363"/>
            <a:r>
              <a:rPr lang="ru-RU" sz="1600" dirty="0">
                <a:solidFill>
                  <a:schemeClr val="bg1"/>
                </a:solidFill>
                <a:latin typeface="Century Schoolbook" panose="02040604050505020304" pitchFamily="18" charset="0"/>
              </a:rPr>
              <a:t>Из-за снижения цен на сельхоз-товары многие фермеры разорились, а поля остались нераспаханными. </a:t>
            </a:r>
            <a:r>
              <a:rPr lang="ru-RU" sz="1600" dirty="0" smtClean="0">
                <a:solidFill>
                  <a:schemeClr val="bg1"/>
                </a:solidFill>
                <a:latin typeface="Century Schoolbook" panose="02040604050505020304" pitchFamily="18" charset="0"/>
              </a:rPr>
              <a:t>Вместе </a:t>
            </a:r>
            <a:r>
              <a:rPr lang="ru-RU" sz="1600" dirty="0">
                <a:solidFill>
                  <a:schemeClr val="bg1"/>
                </a:solidFill>
                <a:latin typeface="Century Schoolbook" panose="02040604050505020304" pitchFamily="18" charset="0"/>
              </a:rPr>
              <a:t>с засухой 1930 </a:t>
            </a:r>
            <a:r>
              <a:rPr lang="ru-RU" sz="1600" dirty="0" smtClean="0">
                <a:solidFill>
                  <a:schemeClr val="bg1"/>
                </a:solidFill>
                <a:latin typeface="Century Schoolbook" panose="02040604050505020304" pitchFamily="18" charset="0"/>
              </a:rPr>
              <a:t>года это  </a:t>
            </a:r>
            <a:r>
              <a:rPr lang="ru-RU" sz="1600" dirty="0">
                <a:solidFill>
                  <a:schemeClr val="bg1"/>
                </a:solidFill>
                <a:latin typeface="Century Schoolbook" panose="02040604050505020304" pitchFamily="18" charset="0"/>
              </a:rPr>
              <a:t>привело к эрозии почв и пылевым штормам, которые </a:t>
            </a:r>
            <a:r>
              <a:rPr lang="ru-RU" sz="1600" dirty="0" smtClean="0">
                <a:solidFill>
                  <a:schemeClr val="bg1"/>
                </a:solidFill>
                <a:latin typeface="Century Schoolbook" panose="02040604050505020304" pitchFamily="18" charset="0"/>
              </a:rPr>
              <a:t>за несколько лет превратили </a:t>
            </a:r>
            <a:r>
              <a:rPr lang="ru-RU" sz="1600" dirty="0">
                <a:solidFill>
                  <a:schemeClr val="bg1"/>
                </a:solidFill>
                <a:latin typeface="Century Schoolbook" panose="02040604050505020304" pitchFamily="18" charset="0"/>
              </a:rPr>
              <a:t>целые регионы в пустыни. Серия этих разрушительных </a:t>
            </a:r>
            <a:r>
              <a:rPr lang="ru-RU" sz="1600" dirty="0" smtClean="0">
                <a:solidFill>
                  <a:schemeClr val="bg1"/>
                </a:solidFill>
                <a:latin typeface="Century Schoolbook" panose="02040604050505020304" pitchFamily="18" charset="0"/>
              </a:rPr>
              <a:t>штормов, </a:t>
            </a:r>
            <a:r>
              <a:rPr lang="ru-RU" sz="1600" dirty="0">
                <a:solidFill>
                  <a:schemeClr val="bg1"/>
                </a:solidFill>
                <a:latin typeface="Century Schoolbook" panose="02040604050505020304" pitchFamily="18" charset="0"/>
              </a:rPr>
              <a:t>между 1930 и 1936 годами охватившими несколько штатов Великих </a:t>
            </a:r>
            <a:r>
              <a:rPr lang="ru-RU" sz="1600" dirty="0" smtClean="0">
                <a:solidFill>
                  <a:schemeClr val="bg1"/>
                </a:solidFill>
                <a:latin typeface="Century Schoolbook" panose="02040604050505020304" pitchFamily="18" charset="0"/>
              </a:rPr>
              <a:t>равнин, </a:t>
            </a:r>
            <a:r>
              <a:rPr lang="ru-RU" sz="1600" dirty="0">
                <a:solidFill>
                  <a:schemeClr val="bg1"/>
                </a:solidFill>
                <a:latin typeface="Century Schoolbook" panose="02040604050505020304" pitchFamily="18" charset="0"/>
              </a:rPr>
              <a:t>получила название «Пыльный котёл» (</a:t>
            </a:r>
            <a:r>
              <a:rPr lang="en-US" sz="1600" dirty="0">
                <a:solidFill>
                  <a:schemeClr val="bg1"/>
                </a:solidFill>
                <a:latin typeface="Century Schoolbook" panose="02040604050505020304" pitchFamily="18" charset="0"/>
              </a:rPr>
              <a:t>Dust Bowl</a:t>
            </a:r>
            <a:r>
              <a:rPr lang="ru-RU" sz="1600" dirty="0">
                <a:solidFill>
                  <a:schemeClr val="bg1"/>
                </a:solidFill>
                <a:latin typeface="Century Schoolbook" panose="02040604050505020304" pitchFamily="18" charset="0"/>
              </a:rPr>
              <a:t>)</a:t>
            </a:r>
            <a:r>
              <a:rPr lang="en-US" sz="1600" dirty="0">
                <a:solidFill>
                  <a:schemeClr val="bg1"/>
                </a:solidFill>
                <a:latin typeface="Century Schoolbook" panose="02040604050505020304" pitchFamily="18" charset="0"/>
              </a:rPr>
              <a:t>. </a:t>
            </a:r>
            <a:r>
              <a:rPr lang="ru-RU" sz="1600" dirty="0">
                <a:solidFill>
                  <a:schemeClr val="bg1"/>
                </a:solidFill>
                <a:latin typeface="Century Schoolbook" panose="02040604050505020304" pitchFamily="18" charset="0"/>
              </a:rPr>
              <a:t>В одно воскресенье 1935 года небо над Оклахомой закрыло облако из 3 миллионов тонн земли. Этот день был назван «Черным воскресеньем».</a:t>
            </a:r>
          </a:p>
          <a:p>
            <a:endParaRPr lang="ru-RU" sz="1600" dirty="0">
              <a:solidFill>
                <a:schemeClr val="bg1"/>
              </a:solidFill>
              <a:latin typeface="Exo 2 Light" pitchFamily="2" charset="0"/>
            </a:endParaRPr>
          </a:p>
        </p:txBody>
      </p:sp>
    </p:spTree>
    <p:extLst>
      <p:ext uri="{BB962C8B-B14F-4D97-AF65-F5344CB8AC3E}">
        <p14:creationId xmlns:p14="http://schemas.microsoft.com/office/powerpoint/2010/main" val="2405087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8C9D37D7-17C5-9A4E-83AA-523D0DA73FC2}"/>
              </a:ext>
            </a:extLst>
          </p:cNvPr>
          <p:cNvPicPr>
            <a:picLocks noChangeAspect="1"/>
          </p:cNvPicPr>
          <p:nvPr/>
        </p:nvPicPr>
        <p:blipFill rotWithShape="1">
          <a:blip r:embed="rId2"/>
          <a:srcRect t="24437"/>
          <a:stretch/>
        </p:blipFill>
        <p:spPr>
          <a:xfrm>
            <a:off x="1" y="0"/>
            <a:ext cx="12213162" cy="6858000"/>
          </a:xfrm>
          <a:prstGeom prst="rect">
            <a:avLst/>
          </a:prstGeom>
        </p:spPr>
      </p:pic>
      <p:sp>
        <p:nvSpPr>
          <p:cNvPr id="6" name="Прямоугольник 5">
            <a:extLst>
              <a:ext uri="{FF2B5EF4-FFF2-40B4-BE49-F238E27FC236}">
                <a16:creationId xmlns:a16="http://schemas.microsoft.com/office/drawing/2014/main" xmlns="" id="{12349033-0F5E-1B43-B5BA-DB63C7BF0A4A}"/>
              </a:ext>
            </a:extLst>
          </p:cNvPr>
          <p:cNvSpPr/>
          <p:nvPr/>
        </p:nvSpPr>
        <p:spPr>
          <a:xfrm>
            <a:off x="0" y="0"/>
            <a:ext cx="12192000" cy="6858000"/>
          </a:xfrm>
          <a:prstGeom prst="rect">
            <a:avLst/>
          </a:prstGeom>
          <a:solidFill>
            <a:schemeClr val="dk1">
              <a:alpha val="33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7" name="TextBox 6">
            <a:extLst>
              <a:ext uri="{FF2B5EF4-FFF2-40B4-BE49-F238E27FC236}">
                <a16:creationId xmlns:a16="http://schemas.microsoft.com/office/drawing/2014/main" xmlns="" id="{3BF7162E-9480-D243-AB75-25D4039B76E6}"/>
              </a:ext>
            </a:extLst>
          </p:cNvPr>
          <p:cNvSpPr txBox="1"/>
          <p:nvPr/>
        </p:nvSpPr>
        <p:spPr>
          <a:xfrm>
            <a:off x="0" y="4524443"/>
            <a:ext cx="4084773" cy="523220"/>
          </a:xfrm>
          <a:prstGeom prst="rect">
            <a:avLst/>
          </a:prstGeom>
          <a:solidFill>
            <a:schemeClr val="tx1">
              <a:alpha val="53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ru-RU" sz="2800" b="1" dirty="0">
                <a:solidFill>
                  <a:schemeClr val="bg1"/>
                </a:solidFill>
                <a:latin typeface="Bookman Old Style" panose="02050604050505020204" pitchFamily="18" charset="0"/>
              </a:rPr>
              <a:t>Трудовая миграция</a:t>
            </a:r>
          </a:p>
        </p:txBody>
      </p:sp>
      <p:sp>
        <p:nvSpPr>
          <p:cNvPr id="8" name="TextBox 7">
            <a:extLst>
              <a:ext uri="{FF2B5EF4-FFF2-40B4-BE49-F238E27FC236}">
                <a16:creationId xmlns:a16="http://schemas.microsoft.com/office/drawing/2014/main" xmlns="" id="{375C63A8-77AE-8644-8D36-D7D23D948407}"/>
              </a:ext>
            </a:extLst>
          </p:cNvPr>
          <p:cNvSpPr txBox="1"/>
          <p:nvPr/>
        </p:nvSpPr>
        <p:spPr>
          <a:xfrm>
            <a:off x="0" y="5048854"/>
            <a:ext cx="12192000" cy="1569660"/>
          </a:xfrm>
          <a:prstGeom prst="rect">
            <a:avLst/>
          </a:prstGeom>
          <a:solidFill>
            <a:schemeClr val="tx1">
              <a:alpha val="56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73050"/>
            <a:r>
              <a:rPr lang="ru-RU" sz="1600" dirty="0">
                <a:solidFill>
                  <a:schemeClr val="bg1"/>
                </a:solidFill>
                <a:latin typeface="Century Schoolbook" panose="02040604050505020304" pitchFamily="18" charset="0"/>
              </a:rPr>
              <a:t>Из-за безработицы и засухи не менее двух миллионов человек были вынуждены искать работу по всей Америке, </a:t>
            </a:r>
            <a:r>
              <a:rPr lang="ru-RU" sz="1600" dirty="0" smtClean="0">
                <a:solidFill>
                  <a:schemeClr val="bg1"/>
                </a:solidFill>
                <a:latin typeface="Century Schoolbook" panose="02040604050505020304" pitchFamily="18" charset="0"/>
              </a:rPr>
              <a:t>перемещаться из </a:t>
            </a:r>
            <a:r>
              <a:rPr lang="ru-RU" sz="1600" dirty="0">
                <a:solidFill>
                  <a:schemeClr val="bg1"/>
                </a:solidFill>
                <a:latin typeface="Century Schoolbook" panose="02040604050505020304" pitchFamily="18" charset="0"/>
              </a:rPr>
              <a:t>штата в штат </a:t>
            </a:r>
            <a:r>
              <a:rPr lang="ru-RU" sz="1600" dirty="0" smtClean="0">
                <a:solidFill>
                  <a:schemeClr val="bg1"/>
                </a:solidFill>
                <a:latin typeface="Century Schoolbook" panose="02040604050505020304" pitchFamily="18" charset="0"/>
              </a:rPr>
              <a:t>и жить </a:t>
            </a:r>
            <a:r>
              <a:rPr lang="ru-RU" sz="1600" dirty="0">
                <a:solidFill>
                  <a:schemeClr val="bg1"/>
                </a:solidFill>
                <a:latin typeface="Century Schoolbook" panose="02040604050505020304" pitchFamily="18" charset="0"/>
              </a:rPr>
              <a:t>во временных лагерях, которые прозвали «гувервиллями» в честь президента Гувера. Сезонных рабочих далеко не везде ждал хороший приём, так как их воспринимали как тунеядцев и преступников. Многие железнодорожные компании запрещали им пользоваться своими поездами (в частности </a:t>
            </a:r>
            <a:r>
              <a:rPr lang="en-US" sz="1600" dirty="0">
                <a:solidFill>
                  <a:schemeClr val="bg1"/>
                </a:solidFill>
                <a:latin typeface="Century Schoolbook" panose="02040604050505020304" pitchFamily="18" charset="0"/>
              </a:rPr>
              <a:t>Southern Pacific</a:t>
            </a:r>
            <a:r>
              <a:rPr lang="ru-RU" sz="1600" dirty="0">
                <a:solidFill>
                  <a:schemeClr val="bg1"/>
                </a:solidFill>
                <a:latin typeface="Century Schoolbook" panose="02040604050505020304" pitchFamily="18" charset="0"/>
              </a:rPr>
              <a:t>, рекламу которой можно увидеть на </a:t>
            </a:r>
            <a:r>
              <a:rPr lang="ru-RU" sz="1600" dirty="0" smtClean="0">
                <a:solidFill>
                  <a:schemeClr val="bg1"/>
                </a:solidFill>
                <a:latin typeface="Century Schoolbook" panose="02040604050505020304" pitchFamily="18" charset="0"/>
              </a:rPr>
              <a:t>фотографии), </a:t>
            </a:r>
            <a:r>
              <a:rPr lang="ru-RU" sz="1600" dirty="0">
                <a:solidFill>
                  <a:schemeClr val="bg1"/>
                </a:solidFill>
                <a:latin typeface="Century Schoolbook" panose="02040604050505020304" pitchFamily="18" charset="0"/>
              </a:rPr>
              <a:t>некоторые штаты закрывали границы, а в других сезонных рабочих арестовывали и заставляли работать как преступников.</a:t>
            </a:r>
          </a:p>
          <a:p>
            <a:endParaRPr lang="ru-RU" sz="1600" dirty="0">
              <a:solidFill>
                <a:schemeClr val="bg1"/>
              </a:solidFill>
              <a:latin typeface="Exo 2 Light" pitchFamily="2" charset="0"/>
            </a:endParaRPr>
          </a:p>
        </p:txBody>
      </p:sp>
      <p:sp>
        <p:nvSpPr>
          <p:cNvPr id="2" name="TextBox 1">
            <a:extLst>
              <a:ext uri="{FF2B5EF4-FFF2-40B4-BE49-F238E27FC236}">
                <a16:creationId xmlns:a16="http://schemas.microsoft.com/office/drawing/2014/main" xmlns="" id="{ED8D9F98-316A-4145-B34F-DF3245733BD3}"/>
              </a:ext>
            </a:extLst>
          </p:cNvPr>
          <p:cNvSpPr txBox="1"/>
          <p:nvPr/>
        </p:nvSpPr>
        <p:spPr>
          <a:xfrm rot="16200000">
            <a:off x="11004976" y="1925688"/>
            <a:ext cx="2097049" cy="276999"/>
          </a:xfrm>
          <a:prstGeom prst="rect">
            <a:avLst/>
          </a:prstGeom>
          <a:noFill/>
        </p:spPr>
        <p:txBody>
          <a:bodyPr wrap="none" rtlCol="0">
            <a:spAutoFit/>
          </a:bodyPr>
          <a:lstStyle/>
          <a:p>
            <a:r>
              <a:rPr lang="ru-RU" sz="1200" dirty="0">
                <a:latin typeface="Exo 2 Light" pitchFamily="2" charset="0"/>
              </a:rPr>
              <a:t>Фотограф – </a:t>
            </a:r>
            <a:r>
              <a:rPr lang="ru-RU" sz="1200" dirty="0" err="1">
                <a:latin typeface="Exo 2 Light" pitchFamily="2" charset="0"/>
              </a:rPr>
              <a:t>Доротея</a:t>
            </a:r>
            <a:r>
              <a:rPr lang="ru-RU" sz="1200" dirty="0">
                <a:latin typeface="Exo 2 Light" pitchFamily="2" charset="0"/>
              </a:rPr>
              <a:t> Ланж</a:t>
            </a:r>
          </a:p>
        </p:txBody>
      </p:sp>
    </p:spTree>
    <p:extLst>
      <p:ext uri="{BB962C8B-B14F-4D97-AF65-F5344CB8AC3E}">
        <p14:creationId xmlns:p14="http://schemas.microsoft.com/office/powerpoint/2010/main" val="1296906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2F59C67B-CBCF-E74E-9E27-57F9DC5D9185}"/>
              </a:ext>
            </a:extLst>
          </p:cNvPr>
          <p:cNvPicPr>
            <a:picLocks noChangeAspect="1"/>
          </p:cNvPicPr>
          <p:nvPr/>
        </p:nvPicPr>
        <p:blipFill rotWithShape="1">
          <a:blip r:embed="rId2"/>
          <a:srcRect t="6639" b="6641"/>
          <a:stretch/>
        </p:blipFill>
        <p:spPr>
          <a:xfrm>
            <a:off x="0" y="0"/>
            <a:ext cx="12192000" cy="6858000"/>
          </a:xfrm>
          <a:prstGeom prst="rect">
            <a:avLst/>
          </a:prstGeom>
        </p:spPr>
      </p:pic>
      <p:sp>
        <p:nvSpPr>
          <p:cNvPr id="8" name="Прямоугольник 7">
            <a:extLst>
              <a:ext uri="{FF2B5EF4-FFF2-40B4-BE49-F238E27FC236}">
                <a16:creationId xmlns:a16="http://schemas.microsoft.com/office/drawing/2014/main" xmlns="" id="{EBF9F8F8-1E3C-8C44-AE1B-BCF7A7C4AB5A}"/>
              </a:ext>
            </a:extLst>
          </p:cNvPr>
          <p:cNvSpPr/>
          <p:nvPr/>
        </p:nvSpPr>
        <p:spPr>
          <a:xfrm>
            <a:off x="0" y="0"/>
            <a:ext cx="12192000" cy="6858000"/>
          </a:xfrm>
          <a:prstGeom prst="rect">
            <a:avLst/>
          </a:prstGeom>
          <a:solidFill>
            <a:schemeClr val="dk1">
              <a:alpha val="33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9" name="TextBox 8">
            <a:extLst>
              <a:ext uri="{FF2B5EF4-FFF2-40B4-BE49-F238E27FC236}">
                <a16:creationId xmlns:a16="http://schemas.microsoft.com/office/drawing/2014/main" xmlns="" id="{53C7E292-D82B-CC4E-84EA-B1E958AB97D5}"/>
              </a:ext>
            </a:extLst>
          </p:cNvPr>
          <p:cNvSpPr txBox="1"/>
          <p:nvPr/>
        </p:nvSpPr>
        <p:spPr>
          <a:xfrm>
            <a:off x="13447" y="4763929"/>
            <a:ext cx="3969356" cy="523220"/>
          </a:xfrm>
          <a:prstGeom prst="rect">
            <a:avLst/>
          </a:prstGeom>
          <a:solidFill>
            <a:schemeClr val="tx1">
              <a:alpha val="53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ru-RU" sz="2800" b="1" dirty="0">
                <a:solidFill>
                  <a:schemeClr val="bg1"/>
                </a:solidFill>
                <a:latin typeface="Bookman Old Style" panose="02050604050505020204" pitchFamily="18" charset="0"/>
              </a:rPr>
              <a:t>Рост преступности</a:t>
            </a:r>
          </a:p>
        </p:txBody>
      </p:sp>
      <p:sp>
        <p:nvSpPr>
          <p:cNvPr id="10" name="TextBox 9">
            <a:extLst>
              <a:ext uri="{FF2B5EF4-FFF2-40B4-BE49-F238E27FC236}">
                <a16:creationId xmlns:a16="http://schemas.microsoft.com/office/drawing/2014/main" xmlns="" id="{461A7268-248F-CA44-AC5D-A1EBEE97DBA9}"/>
              </a:ext>
            </a:extLst>
          </p:cNvPr>
          <p:cNvSpPr txBox="1"/>
          <p:nvPr/>
        </p:nvSpPr>
        <p:spPr>
          <a:xfrm>
            <a:off x="0" y="5288340"/>
            <a:ext cx="12192000" cy="1323439"/>
          </a:xfrm>
          <a:prstGeom prst="rect">
            <a:avLst/>
          </a:prstGeom>
          <a:solidFill>
            <a:schemeClr val="tx1">
              <a:alpha val="56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73050"/>
            <a:r>
              <a:rPr lang="ru-RU" sz="1600" dirty="0">
                <a:solidFill>
                  <a:schemeClr val="bg1"/>
                </a:solidFill>
                <a:latin typeface="Century Schoolbook" panose="02040604050505020304" pitchFamily="18" charset="0"/>
              </a:rPr>
              <a:t>Годы Великой депрессии характеризуются небывалым ростом преступности. Конфликты бутлегеров (торговцев нелегальным алкоголем), которые появились после принятия 17 января 1920 года Сухого закона, в начале 30-х переросли в гангстерские войны, охватившие Нью-Йорк, Чикаго, Лос-Анджелес и другие крупные города США. Неспокойно было и в американской глубинке. На </a:t>
            </a:r>
            <a:r>
              <a:rPr lang="ru-RU" sz="1600" dirty="0" smtClean="0">
                <a:solidFill>
                  <a:schemeClr val="bg1"/>
                </a:solidFill>
                <a:latin typeface="Century Schoolbook" panose="02040604050505020304" pitchFamily="18" charset="0"/>
              </a:rPr>
              <a:t>фотографии </a:t>
            </a:r>
            <a:r>
              <a:rPr lang="ru-RU" sz="1600" dirty="0">
                <a:solidFill>
                  <a:schemeClr val="bg1"/>
                </a:solidFill>
                <a:latin typeface="Century Schoolbook" panose="02040604050505020304" pitchFamily="18" charset="0"/>
              </a:rPr>
              <a:t>– машина известных преступников </a:t>
            </a:r>
            <a:r>
              <a:rPr lang="ru-RU" sz="1600" dirty="0" err="1">
                <a:solidFill>
                  <a:schemeClr val="bg1"/>
                </a:solidFill>
                <a:latin typeface="Century Schoolbook" panose="02040604050505020304" pitchFamily="18" charset="0"/>
              </a:rPr>
              <a:t>Бонни</a:t>
            </a:r>
            <a:r>
              <a:rPr lang="ru-RU" sz="1600" dirty="0">
                <a:solidFill>
                  <a:schemeClr val="bg1"/>
                </a:solidFill>
                <a:latin typeface="Century Schoolbook" panose="02040604050505020304" pitchFamily="18" charset="0"/>
              </a:rPr>
              <a:t> и Клайда, изрешеченная пулями </a:t>
            </a:r>
            <a:r>
              <a:rPr lang="ru-RU" sz="1600" dirty="0" smtClean="0">
                <a:solidFill>
                  <a:schemeClr val="bg1"/>
                </a:solidFill>
                <a:latin typeface="Century Schoolbook" panose="02040604050505020304" pitchFamily="18" charset="0"/>
              </a:rPr>
              <a:t>в результате полицейской засады.</a:t>
            </a:r>
            <a:endParaRPr lang="ru-RU" sz="1600" dirty="0">
              <a:solidFill>
                <a:schemeClr val="bg1"/>
              </a:solidFill>
              <a:latin typeface="Century Schoolbook" panose="02040604050505020304" pitchFamily="18" charset="0"/>
            </a:endParaRPr>
          </a:p>
          <a:p>
            <a:pPr marL="273050"/>
            <a:endParaRPr lang="ru-RU" sz="1600" dirty="0">
              <a:solidFill>
                <a:schemeClr val="bg1"/>
              </a:solidFill>
              <a:latin typeface="Exo 2 Light" pitchFamily="2" charset="0"/>
            </a:endParaRPr>
          </a:p>
        </p:txBody>
      </p:sp>
    </p:spTree>
    <p:extLst>
      <p:ext uri="{BB962C8B-B14F-4D97-AF65-F5344CB8AC3E}">
        <p14:creationId xmlns:p14="http://schemas.microsoft.com/office/powerpoint/2010/main" val="2720273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07F2F724-0C4B-A945-A8C8-7942DD865D99}"/>
              </a:ext>
            </a:extLst>
          </p:cNvPr>
          <p:cNvPicPr>
            <a:picLocks noChangeAspect="1"/>
          </p:cNvPicPr>
          <p:nvPr/>
        </p:nvPicPr>
        <p:blipFill rotWithShape="1">
          <a:blip r:embed="rId2"/>
          <a:srcRect t="3209" b="24593"/>
          <a:stretch/>
        </p:blipFill>
        <p:spPr>
          <a:xfrm>
            <a:off x="0" y="0"/>
            <a:ext cx="12192000" cy="6858000"/>
          </a:xfrm>
          <a:prstGeom prst="rect">
            <a:avLst/>
          </a:prstGeom>
        </p:spPr>
      </p:pic>
      <p:sp>
        <p:nvSpPr>
          <p:cNvPr id="8" name="Прямоугольник 7">
            <a:extLst>
              <a:ext uri="{FF2B5EF4-FFF2-40B4-BE49-F238E27FC236}">
                <a16:creationId xmlns:a16="http://schemas.microsoft.com/office/drawing/2014/main" xmlns="" id="{9BE3D6B7-8CD6-E241-AC36-6608B8209745}"/>
              </a:ext>
            </a:extLst>
          </p:cNvPr>
          <p:cNvSpPr/>
          <p:nvPr/>
        </p:nvSpPr>
        <p:spPr>
          <a:xfrm>
            <a:off x="0" y="0"/>
            <a:ext cx="12192000" cy="6858000"/>
          </a:xfrm>
          <a:prstGeom prst="rect">
            <a:avLst/>
          </a:prstGeom>
          <a:solidFill>
            <a:schemeClr val="dk1">
              <a:alpha val="33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6" name="TextBox 5">
            <a:extLst>
              <a:ext uri="{FF2B5EF4-FFF2-40B4-BE49-F238E27FC236}">
                <a16:creationId xmlns:a16="http://schemas.microsoft.com/office/drawing/2014/main" xmlns="" id="{FA731A96-AE23-1942-9824-5ACC2FA0F325}"/>
              </a:ext>
            </a:extLst>
          </p:cNvPr>
          <p:cNvSpPr txBox="1"/>
          <p:nvPr/>
        </p:nvSpPr>
        <p:spPr>
          <a:xfrm>
            <a:off x="0" y="4548187"/>
            <a:ext cx="2544286" cy="523220"/>
          </a:xfrm>
          <a:prstGeom prst="rect">
            <a:avLst/>
          </a:prstGeom>
          <a:solidFill>
            <a:schemeClr val="tx1">
              <a:alpha val="72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ru-RU" sz="2800" b="1" dirty="0">
                <a:solidFill>
                  <a:schemeClr val="bg1"/>
                </a:solidFill>
                <a:latin typeface="Bookman Old Style" panose="02050604050505020204" pitchFamily="18" charset="0"/>
              </a:rPr>
              <a:t>Новый курс</a:t>
            </a:r>
          </a:p>
        </p:txBody>
      </p:sp>
      <p:sp>
        <p:nvSpPr>
          <p:cNvPr id="7" name="TextBox 6">
            <a:extLst>
              <a:ext uri="{FF2B5EF4-FFF2-40B4-BE49-F238E27FC236}">
                <a16:creationId xmlns:a16="http://schemas.microsoft.com/office/drawing/2014/main" xmlns="" id="{39B842A6-2C78-3A45-9148-437BED44497D}"/>
              </a:ext>
            </a:extLst>
          </p:cNvPr>
          <p:cNvSpPr txBox="1"/>
          <p:nvPr/>
        </p:nvSpPr>
        <p:spPr>
          <a:xfrm>
            <a:off x="0" y="5042118"/>
            <a:ext cx="12192000" cy="2062103"/>
          </a:xfrm>
          <a:prstGeom prst="rect">
            <a:avLst/>
          </a:prstGeom>
          <a:solidFill>
            <a:schemeClr val="tx1">
              <a:alpha val="71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31775"/>
            <a:r>
              <a:rPr lang="ru-RU" sz="1600" dirty="0">
                <a:solidFill>
                  <a:schemeClr val="bg1"/>
                </a:solidFill>
                <a:latin typeface="Century Schoolbook" panose="02040604050505020304" pitchFamily="18" charset="0"/>
              </a:rPr>
              <a:t>Выход из кризиса связывают с переходом от политики рыночного саморегулирования, которой придерживался президент Герберт Гувер, к активному вмешательству государства в социальную и экономическую жизнь страны, названному </a:t>
            </a:r>
            <a:r>
              <a:rPr lang="ru-RU" sz="1600" dirty="0" smtClean="0">
                <a:solidFill>
                  <a:schemeClr val="bg1"/>
                </a:solidFill>
                <a:latin typeface="Century Schoolbook" panose="02040604050505020304" pitchFamily="18" charset="0"/>
              </a:rPr>
              <a:t>«Новым курсом». </a:t>
            </a:r>
            <a:r>
              <a:rPr lang="ru-RU" sz="1600" dirty="0">
                <a:solidFill>
                  <a:schemeClr val="bg1"/>
                </a:solidFill>
                <a:latin typeface="Century Schoolbook" panose="02040604050505020304" pitchFamily="18" charset="0"/>
              </a:rPr>
              <a:t>Он был разработан под руководством следующего президента Франклина Делано Рузвельта и включал в себя самые разнообразные меры </a:t>
            </a:r>
            <a:r>
              <a:rPr lang="ru-RU" sz="1600" dirty="0" smtClean="0">
                <a:solidFill>
                  <a:schemeClr val="bg1"/>
                </a:solidFill>
                <a:latin typeface="Century Schoolbook" panose="02040604050505020304" pitchFamily="18" charset="0"/>
              </a:rPr>
              <a:t>– от объявление «банковских каникул» </a:t>
            </a:r>
            <a:r>
              <a:rPr lang="ru-RU" sz="1600" dirty="0">
                <a:solidFill>
                  <a:schemeClr val="bg1"/>
                </a:solidFill>
                <a:latin typeface="Century Schoolbook" panose="02040604050505020304" pitchFamily="18" charset="0"/>
              </a:rPr>
              <a:t>и девальвации доллара до организация общественных работ. За время Великой депрессии он лично записал десятки радиообращений, в которых простыми словами разъяснял гражданам политику своего правительства. Эти  «разговоры у камина» стали важнейшим атрибутом жизни американцев и внесли немалый вклад </a:t>
            </a:r>
            <a:r>
              <a:rPr lang="ru-RU" sz="1600" dirty="0" smtClean="0">
                <a:solidFill>
                  <a:schemeClr val="bg1"/>
                </a:solidFill>
                <a:latin typeface="Century Schoolbook" panose="02040604050505020304" pitchFamily="18" charset="0"/>
              </a:rPr>
              <a:t>в победу над </a:t>
            </a:r>
            <a:r>
              <a:rPr lang="ru-RU" sz="1600" dirty="0">
                <a:solidFill>
                  <a:schemeClr val="bg1"/>
                </a:solidFill>
                <a:latin typeface="Century Schoolbook" panose="02040604050505020304" pitchFamily="18" charset="0"/>
              </a:rPr>
              <a:t>экономической «депрессией».</a:t>
            </a:r>
          </a:p>
          <a:p>
            <a:endParaRPr lang="ru-RU" sz="1600" dirty="0">
              <a:solidFill>
                <a:schemeClr val="bg1"/>
              </a:solidFill>
              <a:latin typeface="Exo 2 Light" pitchFamily="2" charset="0"/>
            </a:endParaRPr>
          </a:p>
        </p:txBody>
      </p:sp>
    </p:spTree>
    <p:extLst>
      <p:ext uri="{BB962C8B-B14F-4D97-AF65-F5344CB8AC3E}">
        <p14:creationId xmlns:p14="http://schemas.microsoft.com/office/powerpoint/2010/main" val="2554390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6DE2A2C7-D65E-E548-B426-436D070BBDCF}"/>
              </a:ext>
            </a:extLst>
          </p:cNvPr>
          <p:cNvPicPr>
            <a:picLocks noChangeAspect="1"/>
          </p:cNvPicPr>
          <p:nvPr/>
        </p:nvPicPr>
        <p:blipFill rotWithShape="1">
          <a:blip r:embed="rId2"/>
          <a:srcRect t="14655" b="14655"/>
          <a:stretch/>
        </p:blipFill>
        <p:spPr>
          <a:xfrm>
            <a:off x="0" y="0"/>
            <a:ext cx="12192000" cy="6858000"/>
          </a:xfrm>
          <a:prstGeom prst="rect">
            <a:avLst/>
          </a:prstGeom>
        </p:spPr>
      </p:pic>
      <p:sp>
        <p:nvSpPr>
          <p:cNvPr id="10" name="Прямоугольник 9">
            <a:extLst>
              <a:ext uri="{FF2B5EF4-FFF2-40B4-BE49-F238E27FC236}">
                <a16:creationId xmlns:a16="http://schemas.microsoft.com/office/drawing/2014/main" xmlns="" id="{EF9AC114-F05A-C84B-A730-2E3BBF56388C}"/>
              </a:ext>
            </a:extLst>
          </p:cNvPr>
          <p:cNvSpPr/>
          <p:nvPr/>
        </p:nvSpPr>
        <p:spPr>
          <a:xfrm>
            <a:off x="0" y="0"/>
            <a:ext cx="12192000" cy="6858000"/>
          </a:xfrm>
          <a:prstGeom prst="rect">
            <a:avLst/>
          </a:prstGeom>
          <a:solidFill>
            <a:schemeClr val="dk1">
              <a:alpha val="33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7" name="TextBox 6">
            <a:extLst>
              <a:ext uri="{FF2B5EF4-FFF2-40B4-BE49-F238E27FC236}">
                <a16:creationId xmlns:a16="http://schemas.microsoft.com/office/drawing/2014/main" xmlns="" id="{3BF7162E-9480-D243-AB75-25D4039B76E6}"/>
              </a:ext>
            </a:extLst>
          </p:cNvPr>
          <p:cNvSpPr txBox="1"/>
          <p:nvPr/>
        </p:nvSpPr>
        <p:spPr>
          <a:xfrm>
            <a:off x="0" y="4994910"/>
            <a:ext cx="6407523" cy="523220"/>
          </a:xfrm>
          <a:prstGeom prst="rect">
            <a:avLst/>
          </a:prstGeom>
          <a:solidFill>
            <a:schemeClr val="tx1">
              <a:alpha val="70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ru-RU" sz="2800" b="1" dirty="0">
                <a:solidFill>
                  <a:schemeClr val="bg1"/>
                </a:solidFill>
                <a:latin typeface="Bookman Old Style" panose="02050604050505020204" pitchFamily="18" charset="0"/>
              </a:rPr>
              <a:t>Фотографы Великой депрессии</a:t>
            </a:r>
          </a:p>
        </p:txBody>
      </p:sp>
      <p:sp>
        <p:nvSpPr>
          <p:cNvPr id="8" name="TextBox 7">
            <a:extLst>
              <a:ext uri="{FF2B5EF4-FFF2-40B4-BE49-F238E27FC236}">
                <a16:creationId xmlns:a16="http://schemas.microsoft.com/office/drawing/2014/main" xmlns="" id="{375C63A8-77AE-8644-8D36-D7D23D948407}"/>
              </a:ext>
            </a:extLst>
          </p:cNvPr>
          <p:cNvSpPr txBox="1"/>
          <p:nvPr/>
        </p:nvSpPr>
        <p:spPr>
          <a:xfrm>
            <a:off x="0" y="5504081"/>
            <a:ext cx="12192000" cy="1323439"/>
          </a:xfrm>
          <a:prstGeom prst="rect">
            <a:avLst/>
          </a:prstGeom>
          <a:solidFill>
            <a:schemeClr val="tx1">
              <a:alpha val="70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68288">
              <a:tabLst>
                <a:tab pos="11637963" algn="l"/>
                <a:tab pos="11861800" algn="l"/>
                <a:tab pos="11952288" algn="l"/>
              </a:tabLst>
            </a:pPr>
            <a:r>
              <a:rPr lang="ru-RU" sz="1600" dirty="0">
                <a:solidFill>
                  <a:schemeClr val="bg1"/>
                </a:solidFill>
                <a:latin typeface="Century Schoolbook" panose="02040604050505020304" pitchFamily="18" charset="0"/>
              </a:rPr>
              <a:t>В 1935 году правительство США предложило фотографам и репортерам задокументировать социальные последствия Великой депрессии </a:t>
            </a:r>
            <a:r>
              <a:rPr lang="ru-RU" sz="1600" dirty="0" smtClean="0">
                <a:solidFill>
                  <a:schemeClr val="bg1"/>
                </a:solidFill>
                <a:latin typeface="Century Schoolbook" panose="02040604050505020304" pitchFamily="18" charset="0"/>
              </a:rPr>
              <a:t>(</a:t>
            </a:r>
            <a:r>
              <a:rPr lang="ru-RU" sz="1600" dirty="0" smtClean="0">
                <a:solidFill>
                  <a:schemeClr val="bg1"/>
                </a:solidFill>
                <a:latin typeface="Century Schoolbook" panose="02040604050505020304" pitchFamily="18" charset="0"/>
                <a:hlinkClick r:id="rId3"/>
              </a:rPr>
              <a:t>см. доп. материалы</a:t>
            </a:r>
            <a:r>
              <a:rPr lang="ru-RU" sz="1600" dirty="0" smtClean="0">
                <a:solidFill>
                  <a:schemeClr val="bg1"/>
                </a:solidFill>
                <a:latin typeface="Century Schoolbook" panose="02040604050505020304" pitchFamily="18" charset="0"/>
              </a:rPr>
              <a:t>). </a:t>
            </a:r>
            <a:r>
              <a:rPr lang="ru-RU" sz="1600" dirty="0">
                <a:solidFill>
                  <a:schemeClr val="bg1"/>
                </a:solidFill>
                <a:latin typeface="Century Schoolbook" panose="02040604050505020304" pitchFamily="18" charset="0"/>
              </a:rPr>
              <a:t>В результате этого проекта к 1944 году было сделано 175 тысяч снимков, и благодаря им теперь мы можем изучить Великую депрессию во всех деталях и судьбах конкретных людей. Самым известным кадром стала </a:t>
            </a:r>
            <a:r>
              <a:rPr lang="ru-RU" sz="1600" dirty="0" smtClean="0">
                <a:solidFill>
                  <a:schemeClr val="bg1"/>
                </a:solidFill>
                <a:latin typeface="Century Schoolbook" panose="02040604050505020304" pitchFamily="18" charset="0"/>
              </a:rPr>
              <a:t>фотография </a:t>
            </a:r>
            <a:r>
              <a:rPr lang="ru-RU" sz="1600" dirty="0" err="1">
                <a:solidFill>
                  <a:schemeClr val="bg1"/>
                </a:solidFill>
                <a:latin typeface="Century Schoolbook" panose="02040604050505020304" pitchFamily="18" charset="0"/>
              </a:rPr>
              <a:t>Флоренс</a:t>
            </a:r>
            <a:r>
              <a:rPr lang="ru-RU" sz="1600" dirty="0">
                <a:solidFill>
                  <a:schemeClr val="bg1"/>
                </a:solidFill>
                <a:latin typeface="Century Schoolbook" panose="02040604050505020304" pitchFamily="18" charset="0"/>
              </a:rPr>
              <a:t> </a:t>
            </a:r>
            <a:r>
              <a:rPr lang="ru-RU" sz="1600" dirty="0" err="1">
                <a:solidFill>
                  <a:schemeClr val="bg1"/>
                </a:solidFill>
                <a:latin typeface="Century Schoolbook" panose="02040604050505020304" pitchFamily="18" charset="0"/>
              </a:rPr>
              <a:t>Оуэнс</a:t>
            </a:r>
            <a:r>
              <a:rPr lang="ru-RU" sz="1600" dirty="0">
                <a:solidFill>
                  <a:schemeClr val="bg1"/>
                </a:solidFill>
                <a:latin typeface="Century Schoolbook" panose="02040604050505020304" pitchFamily="18" charset="0"/>
              </a:rPr>
              <a:t>-Томпсон, сделанная </a:t>
            </a:r>
            <a:r>
              <a:rPr lang="ru-RU" sz="1600" dirty="0" err="1">
                <a:solidFill>
                  <a:schemeClr val="bg1"/>
                </a:solidFill>
                <a:latin typeface="Century Schoolbook" panose="02040604050505020304" pitchFamily="18" charset="0"/>
              </a:rPr>
              <a:t>Доротеей</a:t>
            </a:r>
            <a:r>
              <a:rPr lang="ru-RU" sz="1600" dirty="0">
                <a:solidFill>
                  <a:schemeClr val="bg1"/>
                </a:solidFill>
                <a:latin typeface="Century Schoolbook" panose="02040604050505020304" pitchFamily="18" charset="0"/>
              </a:rPr>
              <a:t> Ланж в марте 1936 года в Калифорнии и названная «</a:t>
            </a:r>
            <a:r>
              <a:rPr lang="ru-RU" sz="1600" dirty="0" smtClean="0">
                <a:solidFill>
                  <a:schemeClr val="bg1"/>
                </a:solidFill>
                <a:latin typeface="Century Schoolbook" panose="02040604050505020304" pitchFamily="18" charset="0"/>
              </a:rPr>
              <a:t>Мать-переселенка» </a:t>
            </a:r>
            <a:r>
              <a:rPr lang="ru-RU" sz="1600" dirty="0" smtClean="0">
                <a:solidFill>
                  <a:schemeClr val="bg1"/>
                </a:solidFill>
                <a:latin typeface="Century Schoolbook" panose="02040604050505020304" pitchFamily="18" charset="0"/>
              </a:rPr>
              <a:t>(с нее начнется презентация </a:t>
            </a:r>
            <a:r>
              <a:rPr lang="ru-RU" sz="1600" dirty="0" smtClean="0">
                <a:solidFill>
                  <a:schemeClr val="bg1"/>
                </a:solidFill>
                <a:latin typeface="Century Schoolbook" panose="02040604050505020304" pitchFamily="18" charset="0"/>
              </a:rPr>
              <a:t>урока).</a:t>
            </a:r>
            <a:endParaRPr lang="ru-RU" sz="1600" dirty="0">
              <a:solidFill>
                <a:schemeClr val="bg1"/>
              </a:solidFill>
              <a:latin typeface="Century Schoolbook" panose="02040604050505020304" pitchFamily="18" charset="0"/>
            </a:endParaRPr>
          </a:p>
        </p:txBody>
      </p:sp>
    </p:spTree>
    <p:extLst>
      <p:ext uri="{BB962C8B-B14F-4D97-AF65-F5344CB8AC3E}">
        <p14:creationId xmlns:p14="http://schemas.microsoft.com/office/powerpoint/2010/main" val="2896404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CBC646C-5E8E-5347-B0B8-0A87A32DFAB3}"/>
              </a:ext>
            </a:extLst>
          </p:cNvPr>
          <p:cNvSpPr>
            <a:spLocks noGrp="1"/>
          </p:cNvSpPr>
          <p:nvPr>
            <p:ph type="title"/>
          </p:nvPr>
        </p:nvSpPr>
        <p:spPr/>
        <p:txBody>
          <a:bodyPr/>
          <a:lstStyle/>
          <a:p>
            <a:r>
              <a:rPr lang="ru-RU" dirty="0"/>
              <a:t>Ключевые вопросы</a:t>
            </a:r>
          </a:p>
        </p:txBody>
      </p:sp>
      <p:pic>
        <p:nvPicPr>
          <p:cNvPr id="5" name="Объект 4">
            <a:extLst>
              <a:ext uri="{FF2B5EF4-FFF2-40B4-BE49-F238E27FC236}">
                <a16:creationId xmlns:a16="http://schemas.microsoft.com/office/drawing/2014/main" xmlns="" id="{91B19658-04DB-274E-BFD3-6A07C6CBD8E0}"/>
              </a:ext>
            </a:extLst>
          </p:cNvPr>
          <p:cNvPicPr>
            <a:picLocks noGrp="1" noChangeAspect="1"/>
          </p:cNvPicPr>
          <p:nvPr>
            <p:ph idx="1"/>
          </p:nvPr>
        </p:nvPicPr>
        <p:blipFill rotWithShape="1">
          <a:blip r:embed="rId2"/>
          <a:srcRect b="34084"/>
          <a:stretch/>
        </p:blipFill>
        <p:spPr>
          <a:xfrm>
            <a:off x="0" y="-1"/>
            <a:ext cx="12192000" cy="6858001"/>
          </a:xfrm>
        </p:spPr>
      </p:pic>
      <p:sp>
        <p:nvSpPr>
          <p:cNvPr id="6" name="Прямоугольник 5">
            <a:extLst>
              <a:ext uri="{FF2B5EF4-FFF2-40B4-BE49-F238E27FC236}">
                <a16:creationId xmlns:a16="http://schemas.microsoft.com/office/drawing/2014/main" xmlns="" id="{370AD01B-0041-7948-8940-B8542E31D66D}"/>
              </a:ext>
            </a:extLst>
          </p:cNvPr>
          <p:cNvSpPr/>
          <p:nvPr/>
        </p:nvSpPr>
        <p:spPr>
          <a:xfrm>
            <a:off x="0" y="-1"/>
            <a:ext cx="12192000" cy="6858001"/>
          </a:xfrm>
          <a:prstGeom prst="rect">
            <a:avLst/>
          </a:prstGeom>
          <a:gradFill flip="none" rotWithShape="1">
            <a:gsLst>
              <a:gs pos="43000">
                <a:schemeClr val="tx1">
                  <a:alpha val="79000"/>
                </a:schemeClr>
              </a:gs>
              <a:gs pos="100000">
                <a:schemeClr val="dk1">
                  <a:tint val="44500"/>
                  <a:satMod val="160000"/>
                  <a:alpha val="39000"/>
                </a:schemeClr>
              </a:gs>
              <a:gs pos="72000">
                <a:schemeClr val="tx1">
                  <a:alpha val="0"/>
                </a:schemeClr>
              </a:gs>
            </a:gsLst>
            <a:lin ang="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7" name="TextBox 6">
            <a:extLst>
              <a:ext uri="{FF2B5EF4-FFF2-40B4-BE49-F238E27FC236}">
                <a16:creationId xmlns:a16="http://schemas.microsoft.com/office/drawing/2014/main" xmlns="" id="{5C258295-8590-754C-9490-B123C0B5D118}"/>
              </a:ext>
            </a:extLst>
          </p:cNvPr>
          <p:cNvSpPr txBox="1"/>
          <p:nvPr/>
        </p:nvSpPr>
        <p:spPr>
          <a:xfrm>
            <a:off x="636814" y="443131"/>
            <a:ext cx="5186035" cy="646331"/>
          </a:xfrm>
          <a:prstGeom prst="rect">
            <a:avLst/>
          </a:prstGeom>
          <a:noFill/>
        </p:spPr>
        <p:txBody>
          <a:bodyPr wrap="none" rtlCol="0">
            <a:spAutoFit/>
          </a:bodyPr>
          <a:lstStyle/>
          <a:p>
            <a:r>
              <a:rPr lang="ru-RU" sz="3600" b="1" dirty="0">
                <a:solidFill>
                  <a:schemeClr val="bg1"/>
                </a:solidFill>
                <a:latin typeface="Bookman Old Style" panose="02050604050505020204" pitchFamily="18" charset="0"/>
              </a:rPr>
              <a:t>Ключевые вопросы</a:t>
            </a:r>
          </a:p>
        </p:txBody>
      </p:sp>
      <p:sp>
        <p:nvSpPr>
          <p:cNvPr id="8" name="TextBox 7">
            <a:extLst>
              <a:ext uri="{FF2B5EF4-FFF2-40B4-BE49-F238E27FC236}">
                <a16:creationId xmlns:a16="http://schemas.microsoft.com/office/drawing/2014/main" xmlns="" id="{18DE0162-A50B-3C42-BB77-B90DB7B36298}"/>
              </a:ext>
            </a:extLst>
          </p:cNvPr>
          <p:cNvSpPr txBox="1"/>
          <p:nvPr/>
        </p:nvSpPr>
        <p:spPr>
          <a:xfrm>
            <a:off x="838199" y="1690688"/>
            <a:ext cx="5992091" cy="4154984"/>
          </a:xfrm>
          <a:prstGeom prst="rect">
            <a:avLst/>
          </a:prstGeom>
          <a:noFill/>
        </p:spPr>
        <p:txBody>
          <a:bodyPr wrap="square" rtlCol="0">
            <a:spAutoFit/>
          </a:bodyPr>
          <a:lstStyle/>
          <a:p>
            <a:pPr marL="457200" indent="-457200">
              <a:buAutoNum type="arabicPeriod"/>
              <a:tabLst>
                <a:tab pos="2651125" algn="l"/>
              </a:tabLst>
            </a:pPr>
            <a:r>
              <a:rPr lang="ru-RU" sz="2400" dirty="0" smtClean="0">
                <a:solidFill>
                  <a:schemeClr val="bg1"/>
                </a:solidFill>
                <a:latin typeface="Century Gothic" panose="020B0502020202020204" pitchFamily="34" charset="0"/>
              </a:rPr>
              <a:t>Каковы причины Великой депрессии?</a:t>
            </a:r>
            <a:endParaRPr lang="ru-RU" sz="2400" dirty="0">
              <a:solidFill>
                <a:schemeClr val="bg1"/>
              </a:solidFill>
              <a:latin typeface="Century Gothic" panose="020B0502020202020204" pitchFamily="34" charset="0"/>
            </a:endParaRPr>
          </a:p>
          <a:p>
            <a:pPr marL="457200" indent="-457200">
              <a:buAutoNum type="arabicPeriod"/>
              <a:tabLst>
                <a:tab pos="2651125" algn="l"/>
              </a:tabLst>
            </a:pPr>
            <a:endParaRPr lang="ru-RU" sz="2400" dirty="0">
              <a:solidFill>
                <a:schemeClr val="bg1"/>
              </a:solidFill>
              <a:latin typeface="Century Gothic" panose="020B0502020202020204" pitchFamily="34" charset="0"/>
            </a:endParaRPr>
          </a:p>
          <a:p>
            <a:pPr marL="457200" indent="-457200">
              <a:buAutoNum type="arabicPeriod"/>
              <a:tabLst>
                <a:tab pos="2651125" algn="l"/>
              </a:tabLst>
            </a:pPr>
            <a:r>
              <a:rPr lang="ru-RU" sz="2400" dirty="0" smtClean="0">
                <a:solidFill>
                  <a:schemeClr val="bg1"/>
                </a:solidFill>
                <a:latin typeface="Century Gothic" panose="020B0502020202020204" pitchFamily="34" charset="0"/>
              </a:rPr>
              <a:t>В </a:t>
            </a:r>
            <a:r>
              <a:rPr lang="ru-RU" sz="2400" dirty="0">
                <a:solidFill>
                  <a:schemeClr val="bg1"/>
                </a:solidFill>
                <a:latin typeface="Century Gothic" panose="020B0502020202020204" pitchFamily="34" charset="0"/>
              </a:rPr>
              <a:t>чем проявился кризис? </a:t>
            </a:r>
            <a:r>
              <a:rPr lang="ru-RU" sz="2400" dirty="0" smtClean="0">
                <a:solidFill>
                  <a:schemeClr val="bg1"/>
                </a:solidFill>
                <a:latin typeface="Century Gothic" panose="020B0502020202020204" pitchFamily="34" charset="0"/>
              </a:rPr>
              <a:t>Каковы его следствия?</a:t>
            </a:r>
            <a:endParaRPr lang="ru-RU" sz="2400" dirty="0">
              <a:solidFill>
                <a:schemeClr val="bg1"/>
              </a:solidFill>
              <a:latin typeface="Century Gothic" panose="020B0502020202020204" pitchFamily="34" charset="0"/>
            </a:endParaRPr>
          </a:p>
          <a:p>
            <a:pPr marL="457200" indent="-457200">
              <a:buAutoNum type="arabicPeriod"/>
              <a:tabLst>
                <a:tab pos="2651125" algn="l"/>
              </a:tabLst>
            </a:pPr>
            <a:endParaRPr lang="ru-RU" sz="2400" dirty="0">
              <a:solidFill>
                <a:schemeClr val="bg1"/>
              </a:solidFill>
              <a:latin typeface="Century Gothic" panose="020B0502020202020204" pitchFamily="34" charset="0"/>
            </a:endParaRPr>
          </a:p>
          <a:p>
            <a:pPr marL="457200" indent="-457200">
              <a:buAutoNum type="arabicPeriod"/>
              <a:tabLst>
                <a:tab pos="2651125" algn="l"/>
              </a:tabLst>
            </a:pPr>
            <a:r>
              <a:rPr lang="ru-RU" sz="2400" dirty="0">
                <a:solidFill>
                  <a:schemeClr val="bg1"/>
                </a:solidFill>
                <a:latin typeface="Century Gothic" panose="020B0502020202020204" pitchFamily="34" charset="0"/>
              </a:rPr>
              <a:t>Как правительство Рузвельта боролось с кризисом?</a:t>
            </a:r>
          </a:p>
          <a:p>
            <a:pPr marL="457200" indent="-457200">
              <a:buAutoNum type="arabicPeriod"/>
              <a:tabLst>
                <a:tab pos="2651125" algn="l"/>
              </a:tabLst>
            </a:pPr>
            <a:endParaRPr lang="ru-RU" sz="2400" dirty="0">
              <a:solidFill>
                <a:schemeClr val="bg1"/>
              </a:solidFill>
              <a:latin typeface="Century Gothic" panose="020B0502020202020204" pitchFamily="34" charset="0"/>
            </a:endParaRPr>
          </a:p>
          <a:p>
            <a:pPr marL="457200" indent="-457200">
              <a:buAutoNum type="arabicPeriod"/>
              <a:tabLst>
                <a:tab pos="2651125" algn="l"/>
              </a:tabLst>
            </a:pPr>
            <a:r>
              <a:rPr lang="ru-RU" sz="2400" dirty="0">
                <a:solidFill>
                  <a:schemeClr val="bg1"/>
                </a:solidFill>
                <a:latin typeface="Century Gothic" panose="020B0502020202020204" pitchFamily="34" charset="0"/>
              </a:rPr>
              <a:t>Как кризис сказался на жизни простых американцев?</a:t>
            </a:r>
          </a:p>
        </p:txBody>
      </p:sp>
      <p:sp>
        <p:nvSpPr>
          <p:cNvPr id="3" name="Прямоугольник 2">
            <a:extLst>
              <a:ext uri="{FF2B5EF4-FFF2-40B4-BE49-F238E27FC236}">
                <a16:creationId xmlns:a16="http://schemas.microsoft.com/office/drawing/2014/main" xmlns="" id="{5EAF21AE-A704-0B41-B1D8-F370189C29DB}"/>
              </a:ext>
            </a:extLst>
          </p:cNvPr>
          <p:cNvSpPr/>
          <p:nvPr/>
        </p:nvSpPr>
        <p:spPr>
          <a:xfrm rot="16200000">
            <a:off x="8830353" y="3423612"/>
            <a:ext cx="6096000" cy="646331"/>
          </a:xfrm>
          <a:prstGeom prst="rect">
            <a:avLst/>
          </a:prstGeom>
        </p:spPr>
        <p:txBody>
          <a:bodyPr>
            <a:spAutoFit/>
          </a:bodyPr>
          <a:lstStyle/>
          <a:p>
            <a:r>
              <a:rPr lang="ru-RU" dirty="0">
                <a:latin typeface="Exo 2 Light" pitchFamily="2" charset="0"/>
              </a:rPr>
              <a:t>«Хлебная линия» — очередь безработных в бесплатную столовую. Современная скульптура</a:t>
            </a:r>
          </a:p>
        </p:txBody>
      </p:sp>
    </p:spTree>
    <p:extLst>
      <p:ext uri="{BB962C8B-B14F-4D97-AF65-F5344CB8AC3E}">
        <p14:creationId xmlns:p14="http://schemas.microsoft.com/office/powerpoint/2010/main" val="992198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1DD1E84-F536-A747-93DC-A68996291B3F}"/>
              </a:ext>
            </a:extLst>
          </p:cNvPr>
          <p:cNvSpPr txBox="1"/>
          <p:nvPr/>
        </p:nvSpPr>
        <p:spPr>
          <a:xfrm>
            <a:off x="1021976" y="551329"/>
            <a:ext cx="8299067" cy="461665"/>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none" rtlCol="0">
            <a:spAutoFit/>
          </a:bodyPr>
          <a:lstStyle/>
          <a:p>
            <a:r>
              <a:rPr lang="ru-RU" sz="2400" dirty="0">
                <a:latin typeface="Bookman Old Style" panose="02050604050505020204" pitchFamily="18" charset="0"/>
              </a:rPr>
              <a:t>Задание для самостоятельной работы перед уроком</a:t>
            </a:r>
          </a:p>
        </p:txBody>
      </p:sp>
      <p:sp>
        <p:nvSpPr>
          <p:cNvPr id="5" name="TextBox 4">
            <a:extLst>
              <a:ext uri="{FF2B5EF4-FFF2-40B4-BE49-F238E27FC236}">
                <a16:creationId xmlns:a16="http://schemas.microsoft.com/office/drawing/2014/main" xmlns="" id="{9B16A302-E6C8-6848-A044-D1FE7DFF0C6F}"/>
              </a:ext>
            </a:extLst>
          </p:cNvPr>
          <p:cNvSpPr txBox="1"/>
          <p:nvPr/>
        </p:nvSpPr>
        <p:spPr>
          <a:xfrm>
            <a:off x="1341335" y="1718397"/>
            <a:ext cx="9922410" cy="3785652"/>
          </a:xfrm>
          <a:prstGeom prst="rect">
            <a:avLst/>
          </a:prstGeom>
          <a:noFill/>
        </p:spPr>
        <p:txBody>
          <a:bodyPr wrap="square" rtlCol="0">
            <a:spAutoFit/>
          </a:bodyPr>
          <a:lstStyle/>
          <a:p>
            <a:pPr>
              <a:tabLst>
                <a:tab pos="2651125" algn="l"/>
              </a:tabLst>
            </a:pPr>
            <a:r>
              <a:rPr lang="ru-RU" sz="2000" dirty="0" smtClean="0">
                <a:latin typeface="Century Schoolbook" panose="02040604050505020304" pitchFamily="18" charset="0"/>
                <a:ea typeface="Batang" panose="02030600000101010101" pitchFamily="18" charset="-127"/>
                <a:cs typeface="Bangla Sangam MN" panose="02000000000000000000" pitchFamily="2" charset="0"/>
              </a:rPr>
              <a:t>Внимательно изучите главу «</a:t>
            </a:r>
            <a:r>
              <a:rPr lang="ru-RU" sz="2000" dirty="0" smtClean="0">
                <a:latin typeface="Century Schoolbook" panose="02040604050505020304" pitchFamily="18" charset="0"/>
                <a:ea typeface="Batang" panose="02030600000101010101" pitchFamily="18" charset="-127"/>
                <a:cs typeface="Bangla Sangam MN" panose="02000000000000000000" pitchFamily="2" charset="0"/>
                <a:hlinkClick r:id="rId2"/>
              </a:rPr>
              <a:t>Великая депрессия</a:t>
            </a:r>
            <a:r>
              <a:rPr lang="ru-RU" sz="2000" dirty="0" smtClean="0">
                <a:latin typeface="Century Schoolbook" panose="02040604050505020304" pitchFamily="18" charset="0"/>
                <a:ea typeface="Batang" panose="02030600000101010101" pitchFamily="18" charset="-127"/>
                <a:cs typeface="Bangla Sangam MN" panose="02000000000000000000" pitchFamily="2" charset="0"/>
              </a:rPr>
              <a:t>» из учебного пособия «Финансовая грамотность на уроках всеобщей истории и истории России», а также слайды этой презентации. На них будут </a:t>
            </a:r>
            <a:r>
              <a:rPr lang="ru-RU" sz="2000" dirty="0">
                <a:latin typeface="Century Schoolbook" panose="02040604050505020304" pitchFamily="18" charset="0"/>
                <a:ea typeface="Batang" panose="02030600000101010101" pitchFamily="18" charset="-127"/>
                <a:cs typeface="Bangla Sangam MN" panose="02000000000000000000" pitchFamily="2" charset="0"/>
              </a:rPr>
              <a:t>коротко описаны ключевые явления Великой </a:t>
            </a:r>
            <a:r>
              <a:rPr lang="ru-RU" sz="2000" dirty="0" smtClean="0">
                <a:latin typeface="Century Schoolbook" panose="02040604050505020304" pitchFamily="18" charset="0"/>
                <a:ea typeface="Batang" panose="02030600000101010101" pitchFamily="18" charset="-127"/>
                <a:cs typeface="Bangla Sangam MN" panose="02000000000000000000" pitchFamily="2" charset="0"/>
              </a:rPr>
              <a:t>депрессии. Их понимание поможет </a:t>
            </a:r>
            <a:r>
              <a:rPr lang="ru-RU" sz="2000" dirty="0">
                <a:latin typeface="Century Schoolbook" panose="02040604050505020304" pitchFamily="18" charset="0"/>
                <a:ea typeface="Batang" panose="02030600000101010101" pitchFamily="18" charset="-127"/>
                <a:cs typeface="Bangla Sangam MN" panose="02000000000000000000" pitchFamily="2" charset="0"/>
              </a:rPr>
              <a:t>вам успешно справиться с заданиями на уроке. </a:t>
            </a:r>
          </a:p>
          <a:p>
            <a:pPr>
              <a:tabLst>
                <a:tab pos="2651125" algn="l"/>
              </a:tabLst>
            </a:pPr>
            <a:endParaRPr lang="ru-RU" sz="2000" dirty="0">
              <a:latin typeface="Century Schoolbook" panose="02040604050505020304" pitchFamily="18" charset="0"/>
              <a:ea typeface="Batang" panose="02030600000101010101" pitchFamily="18" charset="-127"/>
              <a:cs typeface="Bangla Sangam MN" panose="02000000000000000000" pitchFamily="2" charset="0"/>
            </a:endParaRPr>
          </a:p>
          <a:p>
            <a:pPr>
              <a:tabLst>
                <a:tab pos="2651125" algn="l"/>
              </a:tabLst>
            </a:pPr>
            <a:r>
              <a:rPr lang="ru-RU" sz="2000" dirty="0">
                <a:latin typeface="Century Schoolbook" panose="02040604050505020304" pitchFamily="18" charset="0"/>
                <a:ea typeface="Batang" panose="02030600000101010101" pitchFamily="18" charset="-127"/>
                <a:cs typeface="Bangla Sangam MN" panose="02000000000000000000" pitchFamily="2" charset="0"/>
              </a:rPr>
              <a:t>Внимательно </a:t>
            </a:r>
            <a:r>
              <a:rPr lang="ru-RU" sz="2000" dirty="0" smtClean="0">
                <a:latin typeface="Century Schoolbook" panose="02040604050505020304" pitchFamily="18" charset="0"/>
                <a:ea typeface="Batang" panose="02030600000101010101" pitchFamily="18" charset="-127"/>
                <a:cs typeface="Bangla Sangam MN" panose="02000000000000000000" pitchFamily="2" charset="0"/>
              </a:rPr>
              <a:t>изучите предложенные </a:t>
            </a:r>
            <a:r>
              <a:rPr lang="ru-RU" sz="2000" dirty="0">
                <a:latin typeface="Century Schoolbook" panose="02040604050505020304" pitchFamily="18" charset="0"/>
                <a:ea typeface="Batang" panose="02030600000101010101" pitchFamily="18" charset="-127"/>
                <a:cs typeface="Bangla Sangam MN" panose="02000000000000000000" pitchFamily="2" charset="0"/>
              </a:rPr>
              <a:t>материалы и </a:t>
            </a:r>
            <a:r>
              <a:rPr lang="ru-RU" sz="2000" dirty="0" smtClean="0">
                <a:latin typeface="Century Schoolbook" panose="02040604050505020304" pitchFamily="18" charset="0"/>
                <a:ea typeface="Batang" panose="02030600000101010101" pitchFamily="18" charset="-127"/>
                <a:cs typeface="Bangla Sangam MN" panose="02000000000000000000" pitchFamily="2" charset="0"/>
              </a:rPr>
              <a:t>при необходимости сделайте </a:t>
            </a:r>
            <a:r>
              <a:rPr lang="ru-RU" sz="2000" dirty="0">
                <a:latin typeface="Century Schoolbook" panose="02040604050505020304" pitchFamily="18" charset="0"/>
                <a:ea typeface="Batang" panose="02030600000101010101" pitchFamily="18" charset="-127"/>
                <a:cs typeface="Bangla Sangam MN" panose="02000000000000000000" pitchFamily="2" charset="0"/>
              </a:rPr>
              <a:t>короткий </a:t>
            </a:r>
            <a:r>
              <a:rPr lang="ru-RU" sz="2000" dirty="0" smtClean="0">
                <a:latin typeface="Century Schoolbook" panose="02040604050505020304" pitchFamily="18" charset="0"/>
                <a:ea typeface="Batang" panose="02030600000101010101" pitchFamily="18" charset="-127"/>
                <a:cs typeface="Bangla Sangam MN" panose="02000000000000000000" pitchFamily="2" charset="0"/>
              </a:rPr>
              <a:t>конспект. </a:t>
            </a:r>
            <a:r>
              <a:rPr lang="ru-RU" sz="2000" dirty="0">
                <a:latin typeface="Century Schoolbook" panose="02040604050505020304" pitchFamily="18" charset="0"/>
                <a:ea typeface="Batang" panose="02030600000101010101" pitchFamily="18" charset="-127"/>
                <a:cs typeface="Bangla Sangam MN" panose="02000000000000000000" pitchFamily="2" charset="0"/>
              </a:rPr>
              <a:t>В конспекте можно отразить ключевые понятия, явления и процессы, </a:t>
            </a:r>
            <a:r>
              <a:rPr lang="ru-RU" sz="2000" dirty="0" smtClean="0">
                <a:latin typeface="Century Schoolbook" panose="02040604050505020304" pitchFamily="18" charset="0"/>
                <a:ea typeface="Batang" panose="02030600000101010101" pitchFamily="18" charset="-127"/>
                <a:cs typeface="Bangla Sangam MN" panose="02000000000000000000" pitchFamily="2" charset="0"/>
              </a:rPr>
              <a:t>хронологию </a:t>
            </a:r>
            <a:r>
              <a:rPr lang="ru-RU" sz="2000" dirty="0">
                <a:latin typeface="Century Schoolbook" panose="02040604050505020304" pitchFamily="18" charset="0"/>
                <a:ea typeface="Batang" panose="02030600000101010101" pitchFamily="18" charset="-127"/>
                <a:cs typeface="Bangla Sangam MN" panose="02000000000000000000" pitchFamily="2" charset="0"/>
              </a:rPr>
              <a:t>основных событий. Также можно коротко дать ответы на ключевые вопросы, приведенные на следующем слайде.</a:t>
            </a:r>
          </a:p>
          <a:p>
            <a:pPr>
              <a:tabLst>
                <a:tab pos="2651125" algn="l"/>
              </a:tabLst>
            </a:pPr>
            <a:endParaRPr lang="ru-RU" sz="2000" dirty="0">
              <a:latin typeface="Century Schoolbook" panose="02040604050505020304" pitchFamily="18" charset="0"/>
              <a:ea typeface="Batang" panose="02030600000101010101" pitchFamily="18" charset="-127"/>
              <a:cs typeface="Bangla Sangam MN" panose="02000000000000000000" pitchFamily="2" charset="0"/>
            </a:endParaRPr>
          </a:p>
          <a:p>
            <a:pPr>
              <a:tabLst>
                <a:tab pos="2651125" algn="l"/>
              </a:tabLst>
            </a:pPr>
            <a:r>
              <a:rPr lang="ru-RU" sz="2000" dirty="0">
                <a:latin typeface="Century Schoolbook" panose="02040604050505020304" pitchFamily="18" charset="0"/>
                <a:ea typeface="Batang" panose="02030600000101010101" pitchFamily="18" charset="-127"/>
                <a:cs typeface="Bangla Sangam MN" panose="02000000000000000000" pitchFamily="2" charset="0"/>
              </a:rPr>
              <a:t>В начале урока вам будет предложено пройти короткий тест на понимание </a:t>
            </a:r>
            <a:r>
              <a:rPr lang="ru-RU" sz="2000" dirty="0" smtClean="0">
                <a:latin typeface="Century Schoolbook" panose="02040604050505020304" pitchFamily="18" charset="0"/>
                <a:ea typeface="Batang" panose="02030600000101010101" pitchFamily="18" charset="-127"/>
                <a:cs typeface="Bangla Sangam MN" panose="02000000000000000000" pitchFamily="2" charset="0"/>
              </a:rPr>
              <a:t>изученного материала.</a:t>
            </a:r>
            <a:endParaRPr lang="ru-RU" sz="2000" dirty="0">
              <a:latin typeface="Century Schoolbook" panose="02040604050505020304" pitchFamily="18" charset="0"/>
              <a:ea typeface="Batang" panose="02030600000101010101" pitchFamily="18" charset="-127"/>
              <a:cs typeface="Bangla Sangam MN" panose="02000000000000000000" pitchFamily="2" charset="0"/>
            </a:endParaRPr>
          </a:p>
        </p:txBody>
      </p:sp>
    </p:spTree>
    <p:extLst>
      <p:ext uri="{BB962C8B-B14F-4D97-AF65-F5344CB8AC3E}">
        <p14:creationId xmlns:p14="http://schemas.microsoft.com/office/powerpoint/2010/main" val="118296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CBC646C-5E8E-5347-B0B8-0A87A32DFAB3}"/>
              </a:ext>
            </a:extLst>
          </p:cNvPr>
          <p:cNvSpPr>
            <a:spLocks noGrp="1"/>
          </p:cNvSpPr>
          <p:nvPr>
            <p:ph type="title"/>
          </p:nvPr>
        </p:nvSpPr>
        <p:spPr/>
        <p:txBody>
          <a:bodyPr/>
          <a:lstStyle/>
          <a:p>
            <a:r>
              <a:rPr lang="ru-RU" dirty="0"/>
              <a:t>Ключевые вопросы</a:t>
            </a:r>
          </a:p>
        </p:txBody>
      </p:sp>
      <p:pic>
        <p:nvPicPr>
          <p:cNvPr id="5" name="Объект 4">
            <a:extLst>
              <a:ext uri="{FF2B5EF4-FFF2-40B4-BE49-F238E27FC236}">
                <a16:creationId xmlns:a16="http://schemas.microsoft.com/office/drawing/2014/main" xmlns="" id="{91B19658-04DB-274E-BFD3-6A07C6CBD8E0}"/>
              </a:ext>
            </a:extLst>
          </p:cNvPr>
          <p:cNvPicPr>
            <a:picLocks noGrp="1" noChangeAspect="1"/>
          </p:cNvPicPr>
          <p:nvPr>
            <p:ph idx="1"/>
          </p:nvPr>
        </p:nvPicPr>
        <p:blipFill rotWithShape="1">
          <a:blip r:embed="rId2"/>
          <a:srcRect b="34084"/>
          <a:stretch/>
        </p:blipFill>
        <p:spPr>
          <a:xfrm>
            <a:off x="0" y="-1"/>
            <a:ext cx="12192000" cy="6858001"/>
          </a:xfrm>
        </p:spPr>
      </p:pic>
      <p:sp>
        <p:nvSpPr>
          <p:cNvPr id="6" name="Прямоугольник 5">
            <a:extLst>
              <a:ext uri="{FF2B5EF4-FFF2-40B4-BE49-F238E27FC236}">
                <a16:creationId xmlns:a16="http://schemas.microsoft.com/office/drawing/2014/main" xmlns="" id="{370AD01B-0041-7948-8940-B8542E31D66D}"/>
              </a:ext>
            </a:extLst>
          </p:cNvPr>
          <p:cNvSpPr/>
          <p:nvPr/>
        </p:nvSpPr>
        <p:spPr>
          <a:xfrm>
            <a:off x="0" y="-1"/>
            <a:ext cx="12192000" cy="6858001"/>
          </a:xfrm>
          <a:prstGeom prst="rect">
            <a:avLst/>
          </a:prstGeom>
          <a:gradFill flip="none" rotWithShape="1">
            <a:gsLst>
              <a:gs pos="43000">
                <a:schemeClr val="tx1">
                  <a:alpha val="79000"/>
                </a:schemeClr>
              </a:gs>
              <a:gs pos="100000">
                <a:schemeClr val="dk1">
                  <a:tint val="44500"/>
                  <a:satMod val="160000"/>
                  <a:alpha val="39000"/>
                </a:schemeClr>
              </a:gs>
              <a:gs pos="72000">
                <a:schemeClr val="tx1">
                  <a:alpha val="0"/>
                </a:schemeClr>
              </a:gs>
            </a:gsLst>
            <a:lin ang="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7" name="TextBox 6">
            <a:extLst>
              <a:ext uri="{FF2B5EF4-FFF2-40B4-BE49-F238E27FC236}">
                <a16:creationId xmlns:a16="http://schemas.microsoft.com/office/drawing/2014/main" xmlns="" id="{5C258295-8590-754C-9490-B123C0B5D118}"/>
              </a:ext>
            </a:extLst>
          </p:cNvPr>
          <p:cNvSpPr txBox="1"/>
          <p:nvPr/>
        </p:nvSpPr>
        <p:spPr>
          <a:xfrm>
            <a:off x="636814" y="443131"/>
            <a:ext cx="5186035" cy="646331"/>
          </a:xfrm>
          <a:prstGeom prst="rect">
            <a:avLst/>
          </a:prstGeom>
          <a:noFill/>
        </p:spPr>
        <p:txBody>
          <a:bodyPr wrap="none" rtlCol="0">
            <a:spAutoFit/>
          </a:bodyPr>
          <a:lstStyle/>
          <a:p>
            <a:r>
              <a:rPr lang="ru-RU" sz="3600" b="1" dirty="0">
                <a:solidFill>
                  <a:schemeClr val="bg1"/>
                </a:solidFill>
                <a:latin typeface="Bookman Old Style" panose="02050604050505020204" pitchFamily="18" charset="0"/>
              </a:rPr>
              <a:t>Ключевые вопросы</a:t>
            </a:r>
          </a:p>
        </p:txBody>
      </p:sp>
      <p:sp>
        <p:nvSpPr>
          <p:cNvPr id="8" name="TextBox 7">
            <a:extLst>
              <a:ext uri="{FF2B5EF4-FFF2-40B4-BE49-F238E27FC236}">
                <a16:creationId xmlns:a16="http://schemas.microsoft.com/office/drawing/2014/main" xmlns="" id="{18DE0162-A50B-3C42-BB77-B90DB7B36298}"/>
              </a:ext>
            </a:extLst>
          </p:cNvPr>
          <p:cNvSpPr txBox="1"/>
          <p:nvPr/>
        </p:nvSpPr>
        <p:spPr>
          <a:xfrm>
            <a:off x="838199" y="1690688"/>
            <a:ext cx="5992091" cy="4154984"/>
          </a:xfrm>
          <a:prstGeom prst="rect">
            <a:avLst/>
          </a:prstGeom>
          <a:noFill/>
        </p:spPr>
        <p:txBody>
          <a:bodyPr wrap="square" rtlCol="0">
            <a:spAutoFit/>
          </a:bodyPr>
          <a:lstStyle/>
          <a:p>
            <a:pPr marL="457200" indent="-457200">
              <a:buAutoNum type="arabicPeriod"/>
              <a:tabLst>
                <a:tab pos="2651125" algn="l"/>
              </a:tabLst>
            </a:pPr>
            <a:r>
              <a:rPr lang="ru-RU" sz="2400" dirty="0" smtClean="0">
                <a:solidFill>
                  <a:schemeClr val="bg1"/>
                </a:solidFill>
                <a:latin typeface="Century Gothic" panose="020B0502020202020204" pitchFamily="34" charset="0"/>
              </a:rPr>
              <a:t>Каковы причины Великой депрессии?</a:t>
            </a:r>
            <a:endParaRPr lang="ru-RU" sz="2400" dirty="0">
              <a:solidFill>
                <a:schemeClr val="bg1"/>
              </a:solidFill>
              <a:latin typeface="Century Gothic" panose="020B0502020202020204" pitchFamily="34" charset="0"/>
            </a:endParaRPr>
          </a:p>
          <a:p>
            <a:pPr marL="457200" indent="-457200">
              <a:buAutoNum type="arabicPeriod"/>
              <a:tabLst>
                <a:tab pos="2651125" algn="l"/>
              </a:tabLst>
            </a:pPr>
            <a:endParaRPr lang="ru-RU" sz="2400" dirty="0">
              <a:solidFill>
                <a:schemeClr val="bg1"/>
              </a:solidFill>
              <a:latin typeface="Century Gothic" panose="020B0502020202020204" pitchFamily="34" charset="0"/>
            </a:endParaRPr>
          </a:p>
          <a:p>
            <a:pPr marL="457200" indent="-457200">
              <a:buAutoNum type="arabicPeriod"/>
              <a:tabLst>
                <a:tab pos="2651125" algn="l"/>
              </a:tabLst>
            </a:pPr>
            <a:r>
              <a:rPr lang="ru-RU" sz="2400" dirty="0" smtClean="0">
                <a:solidFill>
                  <a:schemeClr val="bg1"/>
                </a:solidFill>
                <a:latin typeface="Century Gothic" panose="020B0502020202020204" pitchFamily="34" charset="0"/>
              </a:rPr>
              <a:t>В </a:t>
            </a:r>
            <a:r>
              <a:rPr lang="ru-RU" sz="2400" dirty="0">
                <a:solidFill>
                  <a:schemeClr val="bg1"/>
                </a:solidFill>
                <a:latin typeface="Century Gothic" panose="020B0502020202020204" pitchFamily="34" charset="0"/>
              </a:rPr>
              <a:t>чем проявился кризис? </a:t>
            </a:r>
            <a:r>
              <a:rPr lang="ru-RU" sz="2400" dirty="0" smtClean="0">
                <a:solidFill>
                  <a:schemeClr val="bg1"/>
                </a:solidFill>
                <a:latin typeface="Century Gothic" panose="020B0502020202020204" pitchFamily="34" charset="0"/>
              </a:rPr>
              <a:t>Каковы его следствия?</a:t>
            </a:r>
            <a:endParaRPr lang="ru-RU" sz="2400" dirty="0">
              <a:solidFill>
                <a:schemeClr val="bg1"/>
              </a:solidFill>
              <a:latin typeface="Century Gothic" panose="020B0502020202020204" pitchFamily="34" charset="0"/>
            </a:endParaRPr>
          </a:p>
          <a:p>
            <a:pPr marL="457200" indent="-457200">
              <a:buAutoNum type="arabicPeriod"/>
              <a:tabLst>
                <a:tab pos="2651125" algn="l"/>
              </a:tabLst>
            </a:pPr>
            <a:endParaRPr lang="ru-RU" sz="2400" dirty="0">
              <a:solidFill>
                <a:schemeClr val="bg1"/>
              </a:solidFill>
              <a:latin typeface="Century Gothic" panose="020B0502020202020204" pitchFamily="34" charset="0"/>
            </a:endParaRPr>
          </a:p>
          <a:p>
            <a:pPr marL="457200" indent="-457200">
              <a:buAutoNum type="arabicPeriod"/>
              <a:tabLst>
                <a:tab pos="2651125" algn="l"/>
              </a:tabLst>
            </a:pPr>
            <a:r>
              <a:rPr lang="ru-RU" sz="2400" dirty="0">
                <a:solidFill>
                  <a:schemeClr val="bg1"/>
                </a:solidFill>
                <a:latin typeface="Century Gothic" panose="020B0502020202020204" pitchFamily="34" charset="0"/>
              </a:rPr>
              <a:t>Как правительство Рузвельта боролось с кризисом?</a:t>
            </a:r>
          </a:p>
          <a:p>
            <a:pPr marL="457200" indent="-457200">
              <a:buAutoNum type="arabicPeriod"/>
              <a:tabLst>
                <a:tab pos="2651125" algn="l"/>
              </a:tabLst>
            </a:pPr>
            <a:endParaRPr lang="ru-RU" sz="2400" dirty="0">
              <a:solidFill>
                <a:schemeClr val="bg1"/>
              </a:solidFill>
              <a:latin typeface="Century Gothic" panose="020B0502020202020204" pitchFamily="34" charset="0"/>
            </a:endParaRPr>
          </a:p>
          <a:p>
            <a:pPr marL="457200" indent="-457200">
              <a:buAutoNum type="arabicPeriod"/>
              <a:tabLst>
                <a:tab pos="2651125" algn="l"/>
              </a:tabLst>
            </a:pPr>
            <a:r>
              <a:rPr lang="ru-RU" sz="2400" dirty="0">
                <a:solidFill>
                  <a:schemeClr val="bg1"/>
                </a:solidFill>
                <a:latin typeface="Century Gothic" panose="020B0502020202020204" pitchFamily="34" charset="0"/>
              </a:rPr>
              <a:t>Как кризис сказался на жизни простых американцев?</a:t>
            </a:r>
          </a:p>
        </p:txBody>
      </p:sp>
      <p:sp>
        <p:nvSpPr>
          <p:cNvPr id="3" name="Прямоугольник 2">
            <a:extLst>
              <a:ext uri="{FF2B5EF4-FFF2-40B4-BE49-F238E27FC236}">
                <a16:creationId xmlns:a16="http://schemas.microsoft.com/office/drawing/2014/main" xmlns="" id="{5EAF21AE-A704-0B41-B1D8-F370189C29DB}"/>
              </a:ext>
            </a:extLst>
          </p:cNvPr>
          <p:cNvSpPr/>
          <p:nvPr/>
        </p:nvSpPr>
        <p:spPr>
          <a:xfrm rot="16200000">
            <a:off x="8830353" y="3423612"/>
            <a:ext cx="6096000" cy="646331"/>
          </a:xfrm>
          <a:prstGeom prst="rect">
            <a:avLst/>
          </a:prstGeom>
        </p:spPr>
        <p:txBody>
          <a:bodyPr>
            <a:spAutoFit/>
          </a:bodyPr>
          <a:lstStyle/>
          <a:p>
            <a:r>
              <a:rPr lang="ru-RU" dirty="0">
                <a:latin typeface="Exo 2 Light" pitchFamily="2" charset="0"/>
              </a:rPr>
              <a:t>«Хлебная линия» — очередь безработных в бесплатную столовую. Современная скульптура</a:t>
            </a:r>
          </a:p>
        </p:txBody>
      </p:sp>
    </p:spTree>
    <p:extLst>
      <p:ext uri="{BB962C8B-B14F-4D97-AF65-F5344CB8AC3E}">
        <p14:creationId xmlns:p14="http://schemas.microsoft.com/office/powerpoint/2010/main" val="200922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E5BD83F7-71CD-6441-916A-466DB3154771}"/>
              </a:ext>
            </a:extLst>
          </p:cNvPr>
          <p:cNvPicPr>
            <a:picLocks noChangeAspect="1"/>
          </p:cNvPicPr>
          <p:nvPr/>
        </p:nvPicPr>
        <p:blipFill>
          <a:blip r:embed="rId2"/>
          <a:stretch>
            <a:fillRect/>
          </a:stretch>
        </p:blipFill>
        <p:spPr>
          <a:xfrm>
            <a:off x="0" y="-422031"/>
            <a:ext cx="12192000" cy="7620000"/>
          </a:xfrm>
          <a:prstGeom prst="rect">
            <a:avLst/>
          </a:prstGeom>
        </p:spPr>
      </p:pic>
      <p:sp>
        <p:nvSpPr>
          <p:cNvPr id="6" name="Прямоугольник 5">
            <a:extLst>
              <a:ext uri="{FF2B5EF4-FFF2-40B4-BE49-F238E27FC236}">
                <a16:creationId xmlns:a16="http://schemas.microsoft.com/office/drawing/2014/main" xmlns="" id="{9F77225E-1227-DB4E-8398-74E91CEDC8AD}"/>
              </a:ext>
            </a:extLst>
          </p:cNvPr>
          <p:cNvSpPr/>
          <p:nvPr/>
        </p:nvSpPr>
        <p:spPr>
          <a:xfrm>
            <a:off x="0" y="0"/>
            <a:ext cx="12192000" cy="6858000"/>
          </a:xfrm>
          <a:prstGeom prst="rect">
            <a:avLst/>
          </a:prstGeom>
          <a:solidFill>
            <a:schemeClr val="dk1">
              <a:alpha val="33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7" name="TextBox 6">
            <a:extLst>
              <a:ext uri="{FF2B5EF4-FFF2-40B4-BE49-F238E27FC236}">
                <a16:creationId xmlns:a16="http://schemas.microsoft.com/office/drawing/2014/main" xmlns="" id="{0660DB35-0968-9544-B8A0-7CB0A5310001}"/>
              </a:ext>
            </a:extLst>
          </p:cNvPr>
          <p:cNvSpPr txBox="1"/>
          <p:nvPr/>
        </p:nvSpPr>
        <p:spPr>
          <a:xfrm>
            <a:off x="0" y="5780782"/>
            <a:ext cx="12192001" cy="830997"/>
          </a:xfrm>
          <a:prstGeom prst="rect">
            <a:avLst/>
          </a:prstGeom>
          <a:solidFill>
            <a:schemeClr val="tx1">
              <a:alpha val="99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195263"/>
            <a:r>
              <a:rPr lang="ru-RU" sz="1600" dirty="0">
                <a:solidFill>
                  <a:schemeClr val="bg1"/>
                </a:solidFill>
                <a:latin typeface="Century Schoolbook" panose="02040604050505020304" pitchFamily="18" charset="0"/>
              </a:rPr>
              <a:t>Великой депрессии предшествовали годы бурного экономического роста, эпоха процветания, названная «Ревущими двадцатыми» или «эпохой просперити». Показательным примером периода экономического расцвета является «Великая распашка» (англ. </a:t>
            </a:r>
            <a:r>
              <a:rPr lang="en" sz="1600" i="1" dirty="0">
                <a:solidFill>
                  <a:schemeClr val="bg1"/>
                </a:solidFill>
                <a:latin typeface="Century Schoolbook" panose="02040604050505020304" pitchFamily="18" charset="0"/>
              </a:rPr>
              <a:t>The Great Plow Up</a:t>
            </a:r>
            <a:r>
              <a:rPr lang="en" sz="1600" dirty="0">
                <a:solidFill>
                  <a:schemeClr val="bg1"/>
                </a:solidFill>
                <a:latin typeface="Century Schoolbook" panose="02040604050505020304" pitchFamily="18" charset="0"/>
              </a:rPr>
              <a:t>), </a:t>
            </a:r>
            <a:r>
              <a:rPr lang="ru-RU" sz="1600" dirty="0">
                <a:solidFill>
                  <a:schemeClr val="bg1"/>
                </a:solidFill>
                <a:latin typeface="Century Schoolbook" panose="02040604050505020304" pitchFamily="18" charset="0"/>
              </a:rPr>
              <a:t>в результате которой огромные прерии Великой равнины превратились в бескрайние распаханные фермерские поля. </a:t>
            </a:r>
          </a:p>
        </p:txBody>
      </p:sp>
      <p:sp>
        <p:nvSpPr>
          <p:cNvPr id="8" name="TextBox 7">
            <a:extLst>
              <a:ext uri="{FF2B5EF4-FFF2-40B4-BE49-F238E27FC236}">
                <a16:creationId xmlns:a16="http://schemas.microsoft.com/office/drawing/2014/main" xmlns="" id="{16C1AC7E-3C93-244D-9326-E8A105A9158D}"/>
              </a:ext>
            </a:extLst>
          </p:cNvPr>
          <p:cNvSpPr txBox="1"/>
          <p:nvPr/>
        </p:nvSpPr>
        <p:spPr>
          <a:xfrm>
            <a:off x="0" y="5257562"/>
            <a:ext cx="5529078" cy="523220"/>
          </a:xfrm>
          <a:prstGeom prst="rect">
            <a:avLst/>
          </a:prstGeom>
          <a:solidFill>
            <a:schemeClr val="tx1">
              <a:alpha val="63000"/>
            </a:schemeClr>
          </a:solidFill>
        </p:spPr>
        <p:txBody>
          <a:bodyPr wrap="none" rtlCol="0">
            <a:spAutoFit/>
          </a:bodyPr>
          <a:lstStyle/>
          <a:p>
            <a:r>
              <a:rPr lang="ru-RU" sz="2800" b="1" dirty="0">
                <a:solidFill>
                  <a:schemeClr val="bg1"/>
                </a:solidFill>
                <a:latin typeface="Bookman Old Style" panose="02050604050505020204" pitchFamily="18" charset="0"/>
              </a:rPr>
              <a:t>1920е </a:t>
            </a:r>
            <a:r>
              <a:rPr lang="ru-RU" sz="2800" b="1" dirty="0" smtClean="0">
                <a:solidFill>
                  <a:schemeClr val="bg1"/>
                </a:solidFill>
                <a:latin typeface="Bookman Old Style" panose="02050604050505020204" pitchFamily="18" charset="0"/>
              </a:rPr>
              <a:t>– эпоха просперити</a:t>
            </a:r>
            <a:endParaRPr lang="ru-RU" sz="28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380152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10E93DF4-90D8-384A-A8A2-1210F8FEC6A3}"/>
              </a:ext>
            </a:extLst>
          </p:cNvPr>
          <p:cNvPicPr>
            <a:picLocks noChangeAspect="1"/>
          </p:cNvPicPr>
          <p:nvPr/>
        </p:nvPicPr>
        <p:blipFill>
          <a:blip r:embed="rId3"/>
          <a:stretch>
            <a:fillRect/>
          </a:stretch>
        </p:blipFill>
        <p:spPr>
          <a:xfrm>
            <a:off x="0" y="0"/>
            <a:ext cx="12192000" cy="5128181"/>
          </a:xfrm>
          <a:prstGeom prst="rect">
            <a:avLst/>
          </a:prstGeom>
          <a:ln>
            <a:noFill/>
          </a:ln>
          <a:effectLst>
            <a:outerShdw blurRad="292100" dist="139700" dir="2700000" algn="tl" rotWithShape="0">
              <a:srgbClr val="333333">
                <a:alpha val="65000"/>
              </a:srgbClr>
            </a:outerShdw>
          </a:effectLst>
        </p:spPr>
      </p:pic>
      <p:sp>
        <p:nvSpPr>
          <p:cNvPr id="2" name="Прямоугольник 1">
            <a:extLst>
              <a:ext uri="{FF2B5EF4-FFF2-40B4-BE49-F238E27FC236}">
                <a16:creationId xmlns:a16="http://schemas.microsoft.com/office/drawing/2014/main" xmlns="" id="{57540DE7-3BC7-444D-8F3C-11C79B9D094E}"/>
              </a:ext>
            </a:extLst>
          </p:cNvPr>
          <p:cNvSpPr/>
          <p:nvPr/>
        </p:nvSpPr>
        <p:spPr>
          <a:xfrm>
            <a:off x="0" y="4760245"/>
            <a:ext cx="12192000" cy="2246769"/>
          </a:xfrm>
          <a:prstGeom prst="rect">
            <a:avLst/>
          </a:prstGeom>
          <a:solidFill>
            <a:srgbClr val="FF006D"/>
          </a:solidFill>
          <a:ln>
            <a:solidFill>
              <a:schemeClr val="tx1"/>
            </a:solidFill>
          </a:ln>
        </p:spPr>
        <p:txBody>
          <a:bodyPr wrap="square">
            <a:spAutoFit/>
          </a:bodyPr>
          <a:lstStyle/>
          <a:p>
            <a:r>
              <a:rPr lang="ru-RU" sz="2800" b="1" dirty="0">
                <a:solidFill>
                  <a:schemeClr val="bg1"/>
                </a:solidFill>
                <a:latin typeface="Bookman Old Style" panose="02050604050505020204" pitchFamily="18" charset="0"/>
              </a:rPr>
              <a:t>Хронология кризиса</a:t>
            </a:r>
          </a:p>
          <a:p>
            <a:pPr marL="195263"/>
            <a:r>
              <a:rPr lang="ru-RU" sz="1600" dirty="0">
                <a:solidFill>
                  <a:schemeClr val="bg1"/>
                </a:solidFill>
                <a:latin typeface="Century Schoolbook" panose="02040604050505020304" pitchFamily="18" charset="0"/>
              </a:rPr>
              <a:t>Начало кризиса обычно связывают с резким падением стоимости акций ведущих компаний, которое началось 24 октября 1929 </a:t>
            </a:r>
            <a:r>
              <a:rPr lang="ru-RU" sz="1600" dirty="0" smtClean="0">
                <a:solidFill>
                  <a:schemeClr val="bg1"/>
                </a:solidFill>
                <a:latin typeface="Century Schoolbook" panose="02040604050505020304" pitchFamily="18" charset="0"/>
              </a:rPr>
              <a:t>года </a:t>
            </a:r>
            <a:r>
              <a:rPr lang="ru-RU" sz="1600" dirty="0">
                <a:solidFill>
                  <a:schemeClr val="bg1"/>
                </a:solidFill>
                <a:latin typeface="Century Schoolbook" panose="02040604050505020304" pitchFamily="18" charset="0"/>
              </a:rPr>
              <a:t>(это дата была названа </a:t>
            </a:r>
            <a:r>
              <a:rPr lang="ru-RU" sz="1600" dirty="0" smtClean="0">
                <a:solidFill>
                  <a:schemeClr val="bg1"/>
                </a:solidFill>
                <a:latin typeface="Century Schoolbook" panose="02040604050505020304" pitchFamily="18" charset="0"/>
              </a:rPr>
              <a:t>«Черным четвергом») </a:t>
            </a:r>
            <a:r>
              <a:rPr lang="ru-RU" sz="1600" dirty="0">
                <a:solidFill>
                  <a:schemeClr val="bg1"/>
                </a:solidFill>
                <a:latin typeface="Century Schoolbook" panose="02040604050505020304" pitchFamily="18" charset="0"/>
              </a:rPr>
              <a:t>и завершило длительный период их во многом спекулятивного роста (впоследствии президент Герберт Гувер назовёт этот период «оргией безумной спекуляции»). Окончание Великой депрессии датируют 1939 годом. Наиболее острая фаза кризиса пришлась на 1929-1933 годы. За этот период объём промышленного производства сократился на 46%, а волна банкротств накрыла 110 тыс. торговых и промышленных компаний. Особенно сильно производство сократилось в тяжелой промышленности.</a:t>
            </a:r>
          </a:p>
          <a:p>
            <a:pPr marL="195263"/>
            <a:endParaRPr lang="ru-RU" sz="1600" dirty="0">
              <a:solidFill>
                <a:schemeClr val="bg1"/>
              </a:solidFill>
              <a:latin typeface="Century Schoolbook" panose="02040604050505020304" pitchFamily="18" charset="0"/>
            </a:endParaRPr>
          </a:p>
        </p:txBody>
      </p:sp>
    </p:spTree>
    <p:extLst>
      <p:ext uri="{BB962C8B-B14F-4D97-AF65-F5344CB8AC3E}">
        <p14:creationId xmlns:p14="http://schemas.microsoft.com/office/powerpoint/2010/main" val="1545452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t="2" r="324" b="28840"/>
          <a:stretch/>
        </p:blipFill>
        <p:spPr>
          <a:xfrm>
            <a:off x="-101600" y="-1"/>
            <a:ext cx="12276000" cy="6840000"/>
          </a:xfrm>
          <a:prstGeom prst="rect">
            <a:avLst/>
          </a:prstGeom>
        </p:spPr>
      </p:pic>
      <p:sp>
        <p:nvSpPr>
          <p:cNvPr id="3" name="Прямоугольник 2">
            <a:extLst>
              <a:ext uri="{FF2B5EF4-FFF2-40B4-BE49-F238E27FC236}">
                <a16:creationId xmlns:a16="http://schemas.microsoft.com/office/drawing/2014/main" xmlns="" id="{809CC0E3-4F45-EB43-BD54-DC90D6A128C8}"/>
              </a:ext>
            </a:extLst>
          </p:cNvPr>
          <p:cNvSpPr/>
          <p:nvPr/>
        </p:nvSpPr>
        <p:spPr>
          <a:xfrm>
            <a:off x="0" y="5545991"/>
            <a:ext cx="12191999" cy="1569660"/>
          </a:xfrm>
          <a:prstGeom prst="rect">
            <a:avLst/>
          </a:prstGeom>
          <a:solidFill>
            <a:schemeClr val="tx1">
              <a:alpha val="75000"/>
            </a:schemeClr>
          </a:solidFill>
        </p:spPr>
        <p:txBody>
          <a:bodyPr wrap="square">
            <a:spAutoFit/>
          </a:bodyPr>
          <a:lstStyle/>
          <a:p>
            <a:pPr marL="195263" fontAlgn="base"/>
            <a:r>
              <a:rPr lang="ru-RU" sz="1600" dirty="0">
                <a:solidFill>
                  <a:schemeClr val="bg1"/>
                </a:solidFill>
                <a:latin typeface="Century Schoolbook" panose="02040604050505020304" pitchFamily="18" charset="0"/>
              </a:rPr>
              <a:t>К 1929 году в США насчитывалось около 25 000 банков. В 1929-м обанкротилось 659 из них, за десять месяцев 1930-го – еще примерно столько же, а за оставшиеся два </a:t>
            </a:r>
            <a:r>
              <a:rPr lang="ru-RU" sz="1600" dirty="0" smtClean="0">
                <a:solidFill>
                  <a:schemeClr val="bg1"/>
                </a:solidFill>
                <a:latin typeface="Century Schoolbook" panose="02040604050505020304" pitchFamily="18" charset="0"/>
              </a:rPr>
              <a:t>– еще около </a:t>
            </a:r>
            <a:r>
              <a:rPr lang="ru-RU" sz="1600" dirty="0">
                <a:solidFill>
                  <a:schemeClr val="bg1"/>
                </a:solidFill>
                <a:latin typeface="Century Schoolbook" panose="02040604050505020304" pitchFamily="18" charset="0"/>
              </a:rPr>
              <a:t>600. 11 декабря 1930 года закрыл двери нью-йоркский Банк Соединенных Штатов (</a:t>
            </a:r>
            <a:r>
              <a:rPr lang="en" sz="1600" i="1" dirty="0">
                <a:solidFill>
                  <a:schemeClr val="bg1"/>
                </a:solidFill>
                <a:latin typeface="Century Schoolbook" panose="02040604050505020304" pitchFamily="18" charset="0"/>
              </a:rPr>
              <a:t>Bank of United States</a:t>
            </a:r>
            <a:r>
              <a:rPr lang="en" sz="1600" dirty="0">
                <a:solidFill>
                  <a:schemeClr val="bg1"/>
                </a:solidFill>
                <a:latin typeface="Century Schoolbook" panose="02040604050505020304" pitchFamily="18" charset="0"/>
              </a:rPr>
              <a:t>), </a:t>
            </a:r>
            <a:r>
              <a:rPr lang="ru-RU" sz="1600" dirty="0">
                <a:solidFill>
                  <a:schemeClr val="bg1"/>
                </a:solidFill>
                <a:latin typeface="Century Schoolbook" panose="02040604050505020304" pitchFamily="18" charset="0"/>
              </a:rPr>
              <a:t>что стало крупнейшим банкротством коммерческого банка в истории США: здесь держали средства около 400 000 человек, потерявших в сумме около 286 млн долларов. Всего к 1933 году закрылось около половины банков, а их вкладчики потеряли суммарно более 2 млрд долларов.</a:t>
            </a:r>
          </a:p>
          <a:p>
            <a:pPr marL="195263" fontAlgn="base"/>
            <a:endParaRPr lang="ru-RU" sz="1600" dirty="0">
              <a:solidFill>
                <a:schemeClr val="bg1"/>
              </a:solidFill>
              <a:latin typeface="Century Schoolbook" panose="02040604050505020304" pitchFamily="18" charset="0"/>
            </a:endParaRPr>
          </a:p>
        </p:txBody>
      </p:sp>
      <p:sp>
        <p:nvSpPr>
          <p:cNvPr id="6" name="TextBox 5">
            <a:extLst>
              <a:ext uri="{FF2B5EF4-FFF2-40B4-BE49-F238E27FC236}">
                <a16:creationId xmlns:a16="http://schemas.microsoft.com/office/drawing/2014/main" xmlns="" id="{16C1AC7E-3C93-244D-9326-E8A105A9158D}"/>
              </a:ext>
            </a:extLst>
          </p:cNvPr>
          <p:cNvSpPr txBox="1"/>
          <p:nvPr/>
        </p:nvSpPr>
        <p:spPr>
          <a:xfrm>
            <a:off x="0" y="5023658"/>
            <a:ext cx="4041491" cy="523220"/>
          </a:xfrm>
          <a:prstGeom prst="rect">
            <a:avLst/>
          </a:prstGeom>
          <a:solidFill>
            <a:schemeClr val="tx1">
              <a:alpha val="75000"/>
            </a:schemeClr>
          </a:solidFill>
        </p:spPr>
        <p:txBody>
          <a:bodyPr wrap="none" rtlCol="0">
            <a:spAutoFit/>
          </a:bodyPr>
          <a:lstStyle/>
          <a:p>
            <a:r>
              <a:rPr lang="ru-RU" sz="2800" b="1" dirty="0">
                <a:solidFill>
                  <a:schemeClr val="bg1"/>
                </a:solidFill>
                <a:latin typeface="Bookman Old Style" panose="02050604050505020204" pitchFamily="18" charset="0"/>
              </a:rPr>
              <a:t>Банковский кризис</a:t>
            </a:r>
          </a:p>
        </p:txBody>
      </p:sp>
    </p:spTree>
    <p:extLst>
      <p:ext uri="{BB962C8B-B14F-4D97-AF65-F5344CB8AC3E}">
        <p14:creationId xmlns:p14="http://schemas.microsoft.com/office/powerpoint/2010/main" val="46248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7FFDBDF3-486D-0B44-ACDA-6773EE939245}"/>
              </a:ext>
            </a:extLst>
          </p:cNvPr>
          <p:cNvPicPr>
            <a:picLocks noChangeAspect="1"/>
          </p:cNvPicPr>
          <p:nvPr/>
        </p:nvPicPr>
        <p:blipFill>
          <a:blip r:embed="rId2"/>
          <a:stretch>
            <a:fillRect/>
          </a:stretch>
        </p:blipFill>
        <p:spPr>
          <a:xfrm flipH="1">
            <a:off x="0" y="0"/>
            <a:ext cx="12192000" cy="6858000"/>
          </a:xfrm>
          <a:prstGeom prst="rect">
            <a:avLst/>
          </a:prstGeom>
        </p:spPr>
      </p:pic>
      <p:sp>
        <p:nvSpPr>
          <p:cNvPr id="6" name="TextBox 5">
            <a:extLst>
              <a:ext uri="{FF2B5EF4-FFF2-40B4-BE49-F238E27FC236}">
                <a16:creationId xmlns:a16="http://schemas.microsoft.com/office/drawing/2014/main" xmlns="" id="{09B79883-B197-B94D-8119-5FED9FD54FDA}"/>
              </a:ext>
            </a:extLst>
          </p:cNvPr>
          <p:cNvSpPr txBox="1"/>
          <p:nvPr/>
        </p:nvSpPr>
        <p:spPr>
          <a:xfrm>
            <a:off x="0" y="4795897"/>
            <a:ext cx="2178802" cy="523220"/>
          </a:xfrm>
          <a:prstGeom prst="rect">
            <a:avLst/>
          </a:prstGeom>
          <a:solidFill>
            <a:schemeClr val="tx1">
              <a:alpha val="68000"/>
            </a:schemeClr>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ru-RU" sz="2800" b="1" dirty="0">
                <a:solidFill>
                  <a:schemeClr val="bg1"/>
                </a:solidFill>
                <a:latin typeface="Bookman Old Style" panose="02050604050505020204" pitchFamily="18" charset="0"/>
              </a:rPr>
              <a:t>Дефляция</a:t>
            </a:r>
          </a:p>
        </p:txBody>
      </p:sp>
      <p:sp>
        <p:nvSpPr>
          <p:cNvPr id="7" name="TextBox 6">
            <a:extLst>
              <a:ext uri="{FF2B5EF4-FFF2-40B4-BE49-F238E27FC236}">
                <a16:creationId xmlns:a16="http://schemas.microsoft.com/office/drawing/2014/main" xmlns="" id="{1E9CF42A-B89D-9141-877A-A406BEB21F33}"/>
              </a:ext>
            </a:extLst>
          </p:cNvPr>
          <p:cNvSpPr txBox="1"/>
          <p:nvPr/>
        </p:nvSpPr>
        <p:spPr>
          <a:xfrm>
            <a:off x="0" y="5319117"/>
            <a:ext cx="12192000" cy="1538883"/>
          </a:xfrm>
          <a:prstGeom prst="rect">
            <a:avLst/>
          </a:prstGeom>
          <a:solidFill>
            <a:schemeClr val="tx1">
              <a:alpha val="68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82563"/>
            <a:r>
              <a:rPr lang="ru-RU" sz="1600" dirty="0">
                <a:solidFill>
                  <a:schemeClr val="bg1"/>
                </a:solidFill>
                <a:latin typeface="Century Schoolbook" panose="02040604050505020304" pitchFamily="18" charset="0"/>
              </a:rPr>
              <a:t>Резкое сокращение доходов населения и спроса на товары массового потребления привели к дефляции, то есть к падению цен на пшеницу и кукурузу в 2,7 раза, на хлопок — более чем втрое, что больно ударило по сельскому хозяйству. В условиях массового перепроизводства пшеницей отапливали государственные учреждения и школы, молоко выливалось в реки, было забито 6 млн свиней, мясо которых перерабатывалось в органические удобрения. Между тем население многих городов голодало.</a:t>
            </a:r>
          </a:p>
          <a:p>
            <a:pPr marL="96838"/>
            <a:endParaRPr lang="ru-RU" sz="1400" dirty="0">
              <a:solidFill>
                <a:schemeClr val="bg1"/>
              </a:solidFill>
              <a:latin typeface="Exo 2 Light" pitchFamily="2" charset="0"/>
            </a:endParaRPr>
          </a:p>
        </p:txBody>
      </p:sp>
    </p:spTree>
    <p:extLst>
      <p:ext uri="{BB962C8B-B14F-4D97-AF65-F5344CB8AC3E}">
        <p14:creationId xmlns:p14="http://schemas.microsoft.com/office/powerpoint/2010/main" val="973896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C31DED4-80C7-2148-96EF-06E07992B563}"/>
              </a:ext>
            </a:extLst>
          </p:cNvPr>
          <p:cNvSpPr>
            <a:spLocks noGrp="1"/>
          </p:cNvSpPr>
          <p:nvPr>
            <p:ph type="title"/>
          </p:nvPr>
        </p:nvSpPr>
        <p:spPr>
          <a:xfrm>
            <a:off x="13861025" y="-3369577"/>
            <a:ext cx="10515600" cy="1325563"/>
          </a:xfrm>
        </p:spPr>
        <p:txBody>
          <a:bodyPr/>
          <a:lstStyle/>
          <a:p>
            <a:r>
              <a:rPr lang="ru-RU" dirty="0"/>
              <a:t>Последствия для простых людей</a:t>
            </a:r>
          </a:p>
        </p:txBody>
      </p:sp>
      <p:pic>
        <p:nvPicPr>
          <p:cNvPr id="7" name="Рисунок 6">
            <a:extLst>
              <a:ext uri="{FF2B5EF4-FFF2-40B4-BE49-F238E27FC236}">
                <a16:creationId xmlns:a16="http://schemas.microsoft.com/office/drawing/2014/main" xmlns="" id="{2EAF3DA7-B3D1-1D4D-851D-8A995CDF6C45}"/>
              </a:ext>
            </a:extLst>
          </p:cNvPr>
          <p:cNvPicPr>
            <a:picLocks noChangeAspect="1"/>
          </p:cNvPicPr>
          <p:nvPr/>
        </p:nvPicPr>
        <p:blipFill rotWithShape="1">
          <a:blip r:embed="rId2"/>
          <a:srcRect l="1106" t="8451" r="1517" b="12378"/>
          <a:stretch/>
        </p:blipFill>
        <p:spPr>
          <a:xfrm>
            <a:off x="0" y="0"/>
            <a:ext cx="12192000" cy="6858000"/>
          </a:xfrm>
          <a:prstGeom prst="rect">
            <a:avLst/>
          </a:prstGeom>
        </p:spPr>
      </p:pic>
      <p:sp>
        <p:nvSpPr>
          <p:cNvPr id="8" name="Прямоугольник 7">
            <a:extLst>
              <a:ext uri="{FF2B5EF4-FFF2-40B4-BE49-F238E27FC236}">
                <a16:creationId xmlns:a16="http://schemas.microsoft.com/office/drawing/2014/main" xmlns="" id="{3EF89695-ADC3-7540-8E77-868425499561}"/>
              </a:ext>
            </a:extLst>
          </p:cNvPr>
          <p:cNvSpPr/>
          <p:nvPr/>
        </p:nvSpPr>
        <p:spPr>
          <a:xfrm>
            <a:off x="0" y="0"/>
            <a:ext cx="12192000" cy="6858000"/>
          </a:xfrm>
          <a:prstGeom prst="rect">
            <a:avLst/>
          </a:prstGeom>
          <a:solidFill>
            <a:schemeClr val="dk1">
              <a:alpha val="33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9" name="TextBox 8">
            <a:extLst>
              <a:ext uri="{FF2B5EF4-FFF2-40B4-BE49-F238E27FC236}">
                <a16:creationId xmlns:a16="http://schemas.microsoft.com/office/drawing/2014/main" xmlns="" id="{8C49B334-E81E-2147-8FB0-BE9D2FB374D7}"/>
              </a:ext>
            </a:extLst>
          </p:cNvPr>
          <p:cNvSpPr txBox="1"/>
          <p:nvPr/>
        </p:nvSpPr>
        <p:spPr>
          <a:xfrm>
            <a:off x="-1" y="4271486"/>
            <a:ext cx="2670924" cy="523220"/>
          </a:xfrm>
          <a:prstGeom prst="rect">
            <a:avLst/>
          </a:prstGeom>
          <a:solidFill>
            <a:schemeClr val="tx1">
              <a:alpha val="61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ru-RU" sz="2800" b="1" dirty="0">
                <a:solidFill>
                  <a:schemeClr val="bg1"/>
                </a:solidFill>
                <a:latin typeface="Bookman Old Style" panose="02050604050505020204" pitchFamily="18" charset="0"/>
              </a:rPr>
              <a:t>Безработица</a:t>
            </a:r>
          </a:p>
        </p:txBody>
      </p:sp>
      <p:sp>
        <p:nvSpPr>
          <p:cNvPr id="10" name="TextBox 9">
            <a:extLst>
              <a:ext uri="{FF2B5EF4-FFF2-40B4-BE49-F238E27FC236}">
                <a16:creationId xmlns:a16="http://schemas.microsoft.com/office/drawing/2014/main" xmlns="" id="{81048902-5329-0749-BC3D-A601B295AE82}"/>
              </a:ext>
            </a:extLst>
          </p:cNvPr>
          <p:cNvSpPr txBox="1"/>
          <p:nvPr/>
        </p:nvSpPr>
        <p:spPr>
          <a:xfrm>
            <a:off x="0" y="4795897"/>
            <a:ext cx="12192001" cy="1815882"/>
          </a:xfrm>
          <a:prstGeom prst="rect">
            <a:avLst/>
          </a:prstGeom>
          <a:solidFill>
            <a:schemeClr val="tx1">
              <a:alpha val="62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195263"/>
            <a:r>
              <a:rPr lang="ru-RU" sz="1600" dirty="0">
                <a:solidFill>
                  <a:schemeClr val="bg1"/>
                </a:solidFill>
                <a:latin typeface="Century Schoolbook" panose="02040604050505020304" pitchFamily="18" charset="0"/>
              </a:rPr>
              <a:t>Одним из самых болезненных последствий кризиса стала небывалая безработица, вызванная массовыми увольнениями в связи с сокращением производства. В крупных городах, где значительная доля населения была занята в тяжелой промышленности (таких, например, как Чикаго и Детройт), уровень безработицы достигал 50%. </a:t>
            </a:r>
            <a:r>
              <a:rPr lang="ru-RU" sz="1600" dirty="0" smtClean="0">
                <a:solidFill>
                  <a:schemeClr val="bg1"/>
                </a:solidFill>
                <a:latin typeface="Century Schoolbook" panose="02040604050505020304" pitchFamily="18" charset="0"/>
              </a:rPr>
              <a:t>Так</a:t>
            </a:r>
            <a:r>
              <a:rPr lang="ru-RU" sz="1600" dirty="0">
                <a:solidFill>
                  <a:schemeClr val="bg1"/>
                </a:solidFill>
                <a:latin typeface="Century Schoolbook" panose="02040604050505020304" pitchFamily="18" charset="0"/>
              </a:rPr>
              <a:t>,</a:t>
            </a:r>
            <a:r>
              <a:rPr lang="ru-RU" sz="1600" dirty="0" smtClean="0">
                <a:solidFill>
                  <a:schemeClr val="bg1"/>
                </a:solidFill>
                <a:latin typeface="Century Schoolbook" panose="02040604050505020304" pitchFamily="18" charset="0"/>
              </a:rPr>
              <a:t> </a:t>
            </a:r>
            <a:r>
              <a:rPr lang="ru-RU" sz="1600" dirty="0">
                <a:solidFill>
                  <a:schemeClr val="bg1"/>
                </a:solidFill>
                <a:latin typeface="Century Schoolbook" panose="02040604050505020304" pitchFamily="18" charset="0"/>
              </a:rPr>
              <a:t>в Детройте компания </a:t>
            </a:r>
            <a:r>
              <a:rPr lang="en" sz="1600" i="1" dirty="0">
                <a:solidFill>
                  <a:schemeClr val="bg1"/>
                </a:solidFill>
                <a:latin typeface="Century Schoolbook" panose="02040604050505020304" pitchFamily="18" charset="0"/>
              </a:rPr>
              <a:t>General Motors</a:t>
            </a:r>
            <a:r>
              <a:rPr lang="en" sz="1600" dirty="0">
                <a:solidFill>
                  <a:schemeClr val="bg1"/>
                </a:solidFill>
                <a:latin typeface="Century Schoolbook" panose="02040604050505020304" pitchFamily="18" charset="0"/>
              </a:rPr>
              <a:t> </a:t>
            </a:r>
            <a:r>
              <a:rPr lang="ru-RU" sz="1600" dirty="0">
                <a:solidFill>
                  <a:schemeClr val="bg1"/>
                </a:solidFill>
                <a:latin typeface="Century Schoolbook" panose="02040604050505020304" pitchFamily="18" charset="0"/>
              </a:rPr>
              <a:t>уволила 100 000 человек из 260 000 своих сотрудников. В среднем по стране уровень безработицы к 1933 году достиг 25% экономически активного населения. Треть всех занятых работала неполный рабочий день, фактически недополучая зарплату, которая при этом на многих предприятиях еще и сокращалась.</a:t>
            </a:r>
          </a:p>
          <a:p>
            <a:pPr marL="195263"/>
            <a:endParaRPr lang="ru-RU" sz="1600" dirty="0">
              <a:solidFill>
                <a:schemeClr val="bg1"/>
              </a:solidFill>
              <a:latin typeface="Exo 2 Light" pitchFamily="2" charset="0"/>
            </a:endParaRPr>
          </a:p>
        </p:txBody>
      </p:sp>
    </p:spTree>
    <p:extLst>
      <p:ext uri="{BB962C8B-B14F-4D97-AF65-F5344CB8AC3E}">
        <p14:creationId xmlns:p14="http://schemas.microsoft.com/office/powerpoint/2010/main" val="790417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xmlns="" id="{499565D9-6A79-F142-BD4E-08002FA75CA4}"/>
              </a:ext>
            </a:extLst>
          </p:cNvPr>
          <p:cNvPicPr>
            <a:picLocks noChangeAspect="1"/>
          </p:cNvPicPr>
          <p:nvPr/>
        </p:nvPicPr>
        <p:blipFill rotWithShape="1">
          <a:blip r:embed="rId3"/>
          <a:srcRect t="8332" b="2044"/>
          <a:stretch/>
        </p:blipFill>
        <p:spPr>
          <a:xfrm>
            <a:off x="0" y="0"/>
            <a:ext cx="12243334" cy="6858000"/>
          </a:xfrm>
          <a:prstGeom prst="rect">
            <a:avLst/>
          </a:prstGeom>
        </p:spPr>
      </p:pic>
      <p:sp>
        <p:nvSpPr>
          <p:cNvPr id="6" name="Прямоугольник 5">
            <a:extLst>
              <a:ext uri="{FF2B5EF4-FFF2-40B4-BE49-F238E27FC236}">
                <a16:creationId xmlns:a16="http://schemas.microsoft.com/office/drawing/2014/main" xmlns="" id="{4F269A5C-94B2-384E-A2D5-DBADD9982DFB}"/>
              </a:ext>
            </a:extLst>
          </p:cNvPr>
          <p:cNvSpPr/>
          <p:nvPr/>
        </p:nvSpPr>
        <p:spPr>
          <a:xfrm>
            <a:off x="0" y="-114300"/>
            <a:ext cx="12291825" cy="6988399"/>
          </a:xfrm>
          <a:prstGeom prst="rect">
            <a:avLst/>
          </a:prstGeom>
          <a:solidFill>
            <a:schemeClr val="dk1">
              <a:alpha val="33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1200" dirty="0">
              <a:latin typeface="Exo 2 Light" pitchFamily="2" charset="0"/>
            </a:endParaRPr>
          </a:p>
        </p:txBody>
      </p:sp>
      <p:sp>
        <p:nvSpPr>
          <p:cNvPr id="7" name="TextBox 6">
            <a:extLst>
              <a:ext uri="{FF2B5EF4-FFF2-40B4-BE49-F238E27FC236}">
                <a16:creationId xmlns:a16="http://schemas.microsoft.com/office/drawing/2014/main" xmlns="" id="{A56BE2E8-A07C-E943-97D7-65EEEE6F8536}"/>
              </a:ext>
            </a:extLst>
          </p:cNvPr>
          <p:cNvSpPr txBox="1"/>
          <p:nvPr/>
        </p:nvSpPr>
        <p:spPr>
          <a:xfrm>
            <a:off x="0" y="5023009"/>
            <a:ext cx="3288080" cy="523220"/>
          </a:xfrm>
          <a:prstGeom prst="rect">
            <a:avLst/>
          </a:prstGeom>
          <a:solidFill>
            <a:schemeClr val="tx1">
              <a:alpha val="61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ru-RU" sz="2800" b="1" dirty="0">
                <a:solidFill>
                  <a:schemeClr val="bg1"/>
                </a:solidFill>
                <a:latin typeface="Bookman Old Style" panose="02050604050505020204" pitchFamily="18" charset="0"/>
              </a:rPr>
              <a:t>Трудовая этика</a:t>
            </a:r>
          </a:p>
        </p:txBody>
      </p:sp>
      <p:sp>
        <p:nvSpPr>
          <p:cNvPr id="8" name="TextBox 7">
            <a:extLst>
              <a:ext uri="{FF2B5EF4-FFF2-40B4-BE49-F238E27FC236}">
                <a16:creationId xmlns:a16="http://schemas.microsoft.com/office/drawing/2014/main" xmlns="" id="{1788481C-A1B0-F548-AE96-B2401EED4113}"/>
              </a:ext>
            </a:extLst>
          </p:cNvPr>
          <p:cNvSpPr txBox="1"/>
          <p:nvPr/>
        </p:nvSpPr>
        <p:spPr>
          <a:xfrm>
            <a:off x="0" y="5547420"/>
            <a:ext cx="12243334" cy="1323439"/>
          </a:xfrm>
          <a:prstGeom prst="rect">
            <a:avLst/>
          </a:prstGeom>
          <a:solidFill>
            <a:schemeClr val="tx1">
              <a:alpha val="59000"/>
            </a:schemeClr>
          </a:solidFill>
          <a:ln>
            <a:solidFill>
              <a:schemeClr val="dk1">
                <a:alpha val="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33363"/>
            <a:r>
              <a:rPr lang="ru-RU" sz="1600" dirty="0">
                <a:solidFill>
                  <a:schemeClr val="bg1"/>
                </a:solidFill>
                <a:latin typeface="Century Schoolbook" panose="02040604050505020304" pitchFamily="18" charset="0"/>
              </a:rPr>
              <a:t>Несмотря на то, что государство предоставляло помощь потерявшим </a:t>
            </a:r>
            <a:r>
              <a:rPr lang="ru-RU" sz="1600" dirty="0" smtClean="0">
                <a:solidFill>
                  <a:schemeClr val="bg1"/>
                </a:solidFill>
                <a:latin typeface="Century Schoolbook" panose="02040604050505020304" pitchFamily="18" charset="0"/>
              </a:rPr>
              <a:t>работу, </a:t>
            </a:r>
            <a:r>
              <a:rPr lang="ru-RU" sz="1600" dirty="0">
                <a:solidFill>
                  <a:schemeClr val="bg1"/>
                </a:solidFill>
                <a:latin typeface="Century Schoolbook" panose="02040604050505020304" pitchFamily="18" charset="0"/>
              </a:rPr>
              <a:t>только 25</a:t>
            </a:r>
            <a:r>
              <a:rPr lang="en-US" sz="1600" dirty="0">
                <a:solidFill>
                  <a:schemeClr val="bg1"/>
                </a:solidFill>
                <a:latin typeface="Century Schoolbook" panose="02040604050505020304" pitchFamily="18" charset="0"/>
              </a:rPr>
              <a:t>% </a:t>
            </a:r>
            <a:r>
              <a:rPr lang="ru-RU" sz="1600" dirty="0">
                <a:solidFill>
                  <a:schemeClr val="bg1"/>
                </a:solidFill>
                <a:latin typeface="Century Schoolbook" panose="02040604050505020304" pitchFamily="18" charset="0"/>
              </a:rPr>
              <a:t>нуждающихся обращались за </a:t>
            </a:r>
            <a:r>
              <a:rPr lang="ru-RU" sz="1600" dirty="0" smtClean="0">
                <a:solidFill>
                  <a:schemeClr val="bg1"/>
                </a:solidFill>
                <a:latin typeface="Century Schoolbook" panose="02040604050505020304" pitchFamily="18" charset="0"/>
              </a:rPr>
              <a:t>ней. </a:t>
            </a:r>
            <a:r>
              <a:rPr lang="ru-RU" sz="1600" dirty="0">
                <a:solidFill>
                  <a:schemeClr val="bg1"/>
                </a:solidFill>
                <a:latin typeface="Century Schoolbook" panose="02040604050505020304" pitchFamily="18" charset="0"/>
              </a:rPr>
              <a:t>Отчасти это объясняется специфической трудовой этикой американцев. Люди, которые обращались за </a:t>
            </a:r>
            <a:r>
              <a:rPr lang="ru-RU" sz="1600" dirty="0" smtClean="0">
                <a:solidFill>
                  <a:schemeClr val="bg1"/>
                </a:solidFill>
                <a:latin typeface="Century Schoolbook" panose="02040604050505020304" pitchFamily="18" charset="0"/>
              </a:rPr>
              <a:t>помощью, </a:t>
            </a:r>
            <a:r>
              <a:rPr lang="ru-RU" sz="1600" dirty="0">
                <a:solidFill>
                  <a:schemeClr val="bg1"/>
                </a:solidFill>
                <a:latin typeface="Century Schoolbook" panose="02040604050505020304" pitchFamily="18" charset="0"/>
              </a:rPr>
              <a:t>стигматизировались как «тунеядцы». </a:t>
            </a:r>
            <a:r>
              <a:rPr lang="ru-RU" sz="1600" dirty="0" smtClean="0">
                <a:solidFill>
                  <a:schemeClr val="bg1"/>
                </a:solidFill>
                <a:latin typeface="Century Schoolbook" panose="02040604050505020304" pitchFamily="18" charset="0"/>
              </a:rPr>
              <a:t>Известно немало </a:t>
            </a:r>
            <a:r>
              <a:rPr lang="ru-RU" sz="1600" dirty="0">
                <a:solidFill>
                  <a:schemeClr val="bg1"/>
                </a:solidFill>
                <a:latin typeface="Century Schoolbook" panose="02040604050505020304" pitchFamily="18" charset="0"/>
              </a:rPr>
              <a:t>случаев, когда </a:t>
            </a:r>
            <a:r>
              <a:rPr lang="ru-RU" sz="1600" dirty="0" smtClean="0">
                <a:solidFill>
                  <a:schemeClr val="bg1"/>
                </a:solidFill>
                <a:latin typeface="Century Schoolbook" panose="02040604050505020304" pitchFamily="18" charset="0"/>
              </a:rPr>
              <a:t>люди, потерявшие </a:t>
            </a:r>
            <a:r>
              <a:rPr lang="ru-RU" sz="1600" dirty="0">
                <a:solidFill>
                  <a:schemeClr val="bg1"/>
                </a:solidFill>
                <a:latin typeface="Century Schoolbook" panose="02040604050505020304" pitchFamily="18" charset="0"/>
              </a:rPr>
              <a:t>работу, </a:t>
            </a:r>
            <a:r>
              <a:rPr lang="ru-RU" sz="1600" dirty="0" smtClean="0">
                <a:solidFill>
                  <a:schemeClr val="bg1"/>
                </a:solidFill>
                <a:latin typeface="Century Schoolbook" panose="02040604050505020304" pitchFamily="18" charset="0"/>
              </a:rPr>
              <a:t>продолжали </a:t>
            </a:r>
            <a:r>
              <a:rPr lang="ru-RU" sz="1600" dirty="0">
                <a:solidFill>
                  <a:schemeClr val="bg1"/>
                </a:solidFill>
                <a:latin typeface="Century Schoolbook" panose="02040604050505020304" pitchFamily="18" charset="0"/>
              </a:rPr>
              <a:t>имитировал </a:t>
            </a:r>
            <a:r>
              <a:rPr lang="ru-RU" sz="1600" dirty="0" smtClean="0">
                <a:solidFill>
                  <a:schemeClr val="bg1"/>
                </a:solidFill>
                <a:latin typeface="Century Schoolbook" panose="02040604050505020304" pitchFamily="18" charset="0"/>
              </a:rPr>
              <a:t>занятость: они одевались </a:t>
            </a:r>
            <a:r>
              <a:rPr lang="ru-RU" sz="1600" dirty="0">
                <a:solidFill>
                  <a:schemeClr val="bg1"/>
                </a:solidFill>
                <a:latin typeface="Century Schoolbook" panose="02040604050505020304" pitchFamily="18" charset="0"/>
              </a:rPr>
              <a:t>каждое утро, </a:t>
            </a:r>
            <a:r>
              <a:rPr lang="ru-RU" sz="1600" dirty="0" smtClean="0">
                <a:solidFill>
                  <a:schemeClr val="bg1"/>
                </a:solidFill>
                <a:latin typeface="Century Schoolbook" panose="02040604050505020304" pitchFamily="18" charset="0"/>
              </a:rPr>
              <a:t>собирали ланч-бокс, брали портфель </a:t>
            </a:r>
            <a:r>
              <a:rPr lang="ru-RU" sz="1600" dirty="0">
                <a:solidFill>
                  <a:schemeClr val="bg1"/>
                </a:solidFill>
                <a:latin typeface="Century Schoolbook" panose="02040604050505020304" pitchFamily="18" charset="0"/>
              </a:rPr>
              <a:t>и «уходили на работу».</a:t>
            </a:r>
          </a:p>
          <a:p>
            <a:endParaRPr lang="ru-RU" sz="1600" dirty="0">
              <a:solidFill>
                <a:schemeClr val="bg1"/>
              </a:solidFill>
              <a:latin typeface="Exo 2 Light" pitchFamily="2" charset="0"/>
            </a:endParaRPr>
          </a:p>
        </p:txBody>
      </p:sp>
    </p:spTree>
    <p:extLst>
      <p:ext uri="{BB962C8B-B14F-4D97-AF65-F5344CB8AC3E}">
        <p14:creationId xmlns:p14="http://schemas.microsoft.com/office/powerpoint/2010/main" val="288796157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1762</TotalTime>
  <Words>1181</Words>
  <Application>Microsoft Office PowerPoint</Application>
  <PresentationFormat>Произвольный</PresentationFormat>
  <Paragraphs>54</Paragraphs>
  <Slides>15</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Презентация PowerPoint</vt:lpstr>
      <vt:lpstr>Презентация PowerPoint</vt:lpstr>
      <vt:lpstr>Ключевые вопросы</vt:lpstr>
      <vt:lpstr>Презентация PowerPoint</vt:lpstr>
      <vt:lpstr>Презентация PowerPoint</vt:lpstr>
      <vt:lpstr>Презентация PowerPoint</vt:lpstr>
      <vt:lpstr>Презентация PowerPoint</vt:lpstr>
      <vt:lpstr>Последствия для простых людей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Ключевые вопросы</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Великая депрессия</dc:title>
  <dc:creator>Levushkin Konstantin</dc:creator>
  <cp:lastModifiedBy>HP</cp:lastModifiedBy>
  <cp:revision>82</cp:revision>
  <cp:lastPrinted>2020-04-15T14:17:01Z</cp:lastPrinted>
  <dcterms:created xsi:type="dcterms:W3CDTF">2020-04-14T08:42:20Z</dcterms:created>
  <dcterms:modified xsi:type="dcterms:W3CDTF">2020-05-14T09:44:15Z</dcterms:modified>
</cp:coreProperties>
</file>